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57" r:id="rId4"/>
    <p:sldId id="260" r:id="rId5"/>
    <p:sldId id="261" r:id="rId6"/>
    <p:sldId id="262" r:id="rId7"/>
    <p:sldId id="259" r:id="rId8"/>
    <p:sldId id="264" r:id="rId9"/>
    <p:sldId id="265" r:id="rId10"/>
    <p:sldId id="266" r:id="rId11"/>
    <p:sldId id="263" r:id="rId12"/>
    <p:sldId id="267" r:id="rId13"/>
    <p:sldId id="258" r:id="rId14"/>
    <p:sldId id="269" r:id="rId15"/>
    <p:sldId id="274" r:id="rId16"/>
    <p:sldId id="273" r:id="rId17"/>
    <p:sldId id="275" r:id="rId18"/>
    <p:sldId id="27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2"/>
  </p:normalViewPr>
  <p:slideViewPr>
    <p:cSldViewPr>
      <p:cViewPr varScale="1">
        <p:scale>
          <a:sx n="86" d="100"/>
          <a:sy n="86" d="100"/>
        </p:scale>
        <p:origin x="533" y="67"/>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9B9A5-CA9F-48E5-AC34-B59812CABB9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TW" altLang="en-US"/>
        </a:p>
      </dgm:t>
    </dgm:pt>
    <dgm:pt modelId="{25D4976F-779B-443C-AEC6-7BF89D9E4505}">
      <dgm:prSet phldrT="[文字]" custT="1"/>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研究</a:t>
          </a:r>
          <a:r>
            <a:rPr lang="zh-TW" altLang="en-US" sz="2800" b="1" dirty="0">
              <a:solidFill>
                <a:srgbClr val="2E58FF"/>
              </a:solidFill>
              <a:latin typeface="微軟正黑體" panose="020B0604030504040204" pitchFamily="34" charset="-120"/>
              <a:ea typeface="微軟正黑體" panose="020B0604030504040204" pitchFamily="34" charset="-120"/>
            </a:rPr>
            <a:t>設備</a:t>
          </a:r>
          <a:r>
            <a:rPr lang="zh-TW" altLang="en-US" sz="2800" b="1" dirty="0">
              <a:solidFill>
                <a:schemeClr val="tx1"/>
              </a:solidFill>
              <a:latin typeface="微軟正黑體" panose="020B0604030504040204" pitchFamily="34" charset="-120"/>
              <a:ea typeface="微軟正黑體" panose="020B0604030504040204" pitchFamily="34" charset="-120"/>
            </a:rPr>
            <a:t>費</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400" dirty="0">
              <a:solidFill>
                <a:schemeClr val="tx1"/>
              </a:solidFill>
              <a:latin typeface="微軟正黑體" panose="020B0604030504040204" pitchFamily="34" charset="-120"/>
              <a:ea typeface="微軟正黑體" panose="020B0604030504040204" pitchFamily="34" charset="-120"/>
            </a:rPr>
            <a:t>單價</a:t>
          </a:r>
          <a:r>
            <a:rPr lang="en-US" altLang="zh-TW" sz="2400" dirty="0">
              <a:solidFill>
                <a:schemeClr val="tx1"/>
              </a:solidFill>
              <a:latin typeface="微軟正黑體" panose="020B0604030504040204" pitchFamily="34" charset="-120"/>
              <a:ea typeface="微軟正黑體" panose="020B0604030504040204" pitchFamily="34" charset="-120"/>
            </a:rPr>
            <a:t>1</a:t>
          </a:r>
          <a:r>
            <a:rPr lang="zh-TW" altLang="zh-TW" sz="2400" dirty="0">
              <a:solidFill>
                <a:schemeClr val="tx1"/>
              </a:solidFill>
              <a:latin typeface="微軟正黑體" panose="020B0604030504040204" pitchFamily="34" charset="-120"/>
              <a:ea typeface="微軟正黑體" panose="020B0604030504040204" pitchFamily="34" charset="-120"/>
            </a:rPr>
            <a:t>萬元以上</a:t>
          </a:r>
          <a:r>
            <a:rPr lang="zh-TW" altLang="en-US" sz="2400" dirty="0">
              <a:solidFill>
                <a:srgbClr val="FF0000"/>
              </a:solidFill>
              <a:latin typeface="微軟正黑體" panose="020B0604030504040204" pitchFamily="34" charset="-120"/>
              <a:ea typeface="微軟正黑體" panose="020B0604030504040204" pitchFamily="34" charset="-120"/>
            </a:rPr>
            <a:t>且</a:t>
          </a:r>
          <a:r>
            <a:rPr lang="en-US" altLang="zh-TW" sz="2400" dirty="0">
              <a:solidFill>
                <a:schemeClr val="tx1"/>
              </a:solidFill>
              <a:latin typeface="微軟正黑體" panose="020B0604030504040204" pitchFamily="34" charset="-120"/>
              <a:ea typeface="微軟正黑體" panose="020B0604030504040204" pitchFamily="34" charset="-120"/>
            </a:rPr>
            <a:t>2</a:t>
          </a:r>
          <a:r>
            <a:rPr lang="zh-TW" altLang="zh-TW" sz="2400" dirty="0">
              <a:solidFill>
                <a:schemeClr val="tx1"/>
              </a:solidFill>
              <a:latin typeface="微軟正黑體" panose="020B0604030504040204" pitchFamily="34" charset="-120"/>
              <a:ea typeface="微軟正黑體" panose="020B0604030504040204" pitchFamily="34" charset="-120"/>
            </a:rPr>
            <a:t>年以上使用年限</a:t>
          </a:r>
        </a:p>
        <a:p>
          <a:endParaRPr lang="en-US" altLang="zh-TW" sz="1500" dirty="0">
            <a:solidFill>
              <a:schemeClr val="tx1"/>
            </a:solidFill>
            <a:latin typeface="微軟正黑體" panose="020B0604030504040204" pitchFamily="34" charset="-120"/>
            <a:ea typeface="微軟正黑體" panose="020B0604030504040204" pitchFamily="34" charset="-120"/>
          </a:endParaRPr>
        </a:p>
      </dgm:t>
    </dgm:pt>
    <dgm:pt modelId="{A9A9B7BA-F81A-4B25-91F9-3FC727878485}" type="parTrans" cxnId="{A2E81C8D-C91A-43C7-8574-4ECE77348F7D}">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9CD5412C-2B3B-4B4D-A85B-D65A134AC7FA}" type="sibTrans" cxnId="{A2E81C8D-C91A-43C7-8574-4ECE77348F7D}">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83D38F34-EC4F-419E-8F7C-4808F0DC1A03}">
      <dgm:prSet phldrT="[文字]"/>
      <dgm:spPr/>
      <dgm:t>
        <a:bodyPr/>
        <a:lstStyle/>
        <a:p>
          <a:r>
            <a:rPr lang="zh-TW" altLang="en-US" b="0" dirty="0">
              <a:solidFill>
                <a:schemeClr val="tx1"/>
              </a:solidFill>
              <a:latin typeface="微軟正黑體" panose="020B0604030504040204" pitchFamily="34" charset="-120"/>
              <a:ea typeface="微軟正黑體" panose="020B0604030504040204" pitchFamily="34" charset="-120"/>
            </a:rPr>
            <a:t>檢附</a:t>
          </a: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家估價單</a:t>
          </a:r>
          <a:r>
            <a:rPr lang="zh-TW" altLang="en-US" b="0" dirty="0">
              <a:solidFill>
                <a:schemeClr val="tx1"/>
              </a:solidFill>
              <a:latin typeface="微軟正黑體" panose="020B0604030504040204" pitchFamily="34" charset="-120"/>
              <a:ea typeface="微軟正黑體" panose="020B0604030504040204" pitchFamily="34" charset="-120"/>
            </a:rPr>
            <a:t>及包含請購項目之</a:t>
          </a:r>
          <a:r>
            <a:rPr lang="zh-TW" altLang="en-US" b="1" dirty="0">
              <a:solidFill>
                <a:srgbClr val="FF0000"/>
              </a:solidFill>
              <a:latin typeface="微軟正黑體" panose="020B0604030504040204" pitchFamily="34" charset="-120"/>
              <a:ea typeface="微軟正黑體" panose="020B0604030504040204" pitchFamily="34" charset="-120"/>
            </a:rPr>
            <a:t>核定清單</a:t>
          </a:r>
          <a:r>
            <a:rPr lang="zh-TW" altLang="en-US" b="0" dirty="0">
              <a:solidFill>
                <a:schemeClr val="tx1"/>
              </a:solidFill>
              <a:latin typeface="微軟正黑體" panose="020B0604030504040204" pitchFamily="34" charset="-120"/>
              <a:ea typeface="微軟正黑體" panose="020B0604030504040204" pitchFamily="34" charset="-120"/>
            </a:rPr>
            <a:t>或</a:t>
          </a:r>
          <a:r>
            <a:rPr lang="zh-TW" altLang="en-US" b="1" dirty="0">
              <a:solidFill>
                <a:srgbClr val="FF0000"/>
              </a:solidFill>
              <a:latin typeface="微軟正黑體" panose="020B0604030504040204" pitchFamily="34" charset="-120"/>
              <a:ea typeface="微軟正黑體" panose="020B0604030504040204" pitchFamily="34" charset="-120"/>
            </a:rPr>
            <a:t>科技部同意變更函</a:t>
          </a:r>
          <a:r>
            <a:rPr lang="zh-TW" altLang="en-US" b="0" dirty="0">
              <a:solidFill>
                <a:schemeClr val="tx1"/>
              </a:solidFill>
              <a:latin typeface="微軟正黑體" panose="020B0604030504040204" pitchFamily="34" charset="-120"/>
              <a:ea typeface="微軟正黑體" panose="020B0604030504040204" pitchFamily="34" charset="-120"/>
            </a:rPr>
            <a:t>或</a:t>
          </a:r>
          <a:r>
            <a:rPr lang="zh-TW" altLang="en-US" b="1" dirty="0">
              <a:solidFill>
                <a:srgbClr val="FF0000"/>
              </a:solidFill>
              <a:latin typeface="微軟正黑體" panose="020B0604030504040204" pitchFamily="34" charset="-120"/>
              <a:ea typeface="微軟正黑體" panose="020B0604030504040204" pitchFamily="34" charset="-120"/>
            </a:rPr>
            <a:t>校內變更申請表</a:t>
          </a:r>
          <a:r>
            <a:rPr lang="zh-TW" altLang="en-US" b="0" dirty="0">
              <a:solidFill>
                <a:schemeClr val="tx1"/>
              </a:solidFill>
              <a:latin typeface="微軟正黑體" panose="020B0604030504040204" pitchFamily="34" charset="-120"/>
              <a:ea typeface="微軟正黑體" panose="020B0604030504040204" pitchFamily="34" charset="-120"/>
            </a:rPr>
            <a:t>影本。</a:t>
          </a:r>
        </a:p>
      </dgm:t>
    </dgm:pt>
    <dgm:pt modelId="{5AD49A82-F88C-4DD5-9163-0CDFA7BDF571}" type="parTrans" cxnId="{D3D069B9-B320-4175-80D5-91F7DE8625BB}">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EBF48148-5985-427B-B64E-CC5EBECCFC58}" type="sibTrans" cxnId="{D3D069B9-B320-4175-80D5-91F7DE8625BB}">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FC3DC64C-7AC6-425A-8D7E-73E3CF6CF30E}">
      <dgm:prSet phldrT="[文字]"/>
      <dgm:spPr/>
      <dgm:t>
        <a:bodyPr/>
        <a:lstStyle/>
        <a:p>
          <a:r>
            <a:rPr lang="zh-TW" altLang="en-US" b="1" dirty="0">
              <a:solidFill>
                <a:srgbClr val="2E58FF"/>
              </a:solidFill>
              <a:latin typeface="微軟正黑體" panose="020B0604030504040204" pitchFamily="34" charset="-120"/>
              <a:ea typeface="微軟正黑體" panose="020B0604030504040204" pitchFamily="34" charset="-120"/>
            </a:rPr>
            <a:t>耗材</a:t>
          </a:r>
          <a:r>
            <a:rPr lang="zh-TW" altLang="en-US" b="1" dirty="0">
              <a:solidFill>
                <a:schemeClr val="tx1"/>
              </a:solidFill>
              <a:latin typeface="微軟正黑體" panose="020B0604030504040204" pitchFamily="34" charset="-120"/>
              <a:ea typeface="微軟正黑體" panose="020B0604030504040204" pitchFamily="34" charset="-120"/>
            </a:rPr>
            <a:t>、物品、圖書及雜項費用</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zh-TW" altLang="en-US" dirty="0">
              <a:solidFill>
                <a:schemeClr val="tx1"/>
              </a:solidFill>
              <a:latin typeface="微軟正黑體" panose="020B0604030504040204" pitchFamily="34" charset="-120"/>
              <a:ea typeface="微軟正黑體" panose="020B0604030504040204" pitchFamily="34" charset="-120"/>
            </a:rPr>
            <a:t>總價</a:t>
          </a:r>
          <a:r>
            <a:rPr lang="en-US" altLang="zh-TW" dirty="0">
              <a:solidFill>
                <a:schemeClr val="tx1"/>
              </a:solidFill>
              <a:latin typeface="微軟正黑體" panose="020B0604030504040204" pitchFamily="34" charset="-120"/>
              <a:ea typeface="微軟正黑體" panose="020B0604030504040204" pitchFamily="34" charset="-120"/>
            </a:rPr>
            <a:t>&gt;10</a:t>
          </a:r>
          <a:r>
            <a:rPr lang="zh-TW" altLang="en-US" dirty="0">
              <a:solidFill>
                <a:schemeClr val="tx1"/>
              </a:solidFill>
              <a:latin typeface="微軟正黑體" panose="020B0604030504040204" pitchFamily="34" charset="-120"/>
              <a:ea typeface="微軟正黑體" panose="020B0604030504040204" pitchFamily="34" charset="-120"/>
            </a:rPr>
            <a:t>萬</a:t>
          </a:r>
        </a:p>
      </dgm:t>
    </dgm:pt>
    <dgm:pt modelId="{C4FA47BB-43B2-4EB6-90E3-1D371B7E33A7}" type="parTrans" cxnId="{3857DFDA-034C-4AE5-88F0-B33F7377166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9DE07BA8-7528-4483-944D-0110C3BFAFEE}" type="sibTrans" cxnId="{3857DFDA-034C-4AE5-88F0-B33F7377166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120B5267-B1CC-4EFF-87F5-C3D518CBAFA0}">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說明欄請</a:t>
          </a:r>
          <a:r>
            <a:rPr lang="zh-TW" altLang="en-US" b="1" dirty="0">
              <a:solidFill>
                <a:srgbClr val="FF0000"/>
              </a:solidFill>
              <a:latin typeface="微軟正黑體" panose="020B0604030504040204" pitchFamily="34" charset="-120"/>
              <a:ea typeface="微軟正黑體" panose="020B0604030504040204" pitchFamily="34" charset="-120"/>
            </a:rPr>
            <a:t>說明與計畫之相關性</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或另紙說明</a:t>
          </a:r>
          <a:r>
            <a:rPr lang="en-US" altLang="zh-TW" dirty="0">
              <a:solidFill>
                <a:schemeClr val="tx1"/>
              </a:solidFill>
              <a:latin typeface="微軟正黑體" panose="020B0604030504040204" pitchFamily="34" charset="-120"/>
              <a:ea typeface="微軟正黑體" panose="020B0604030504040204" pitchFamily="34" charset="-120"/>
            </a:rPr>
            <a:t>)</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BAEE650F-3EB3-40A7-8E39-F069DA0E66D9}" type="parTrans" cxnId="{B7440775-34B9-4B35-A902-A0CA9BFD45F3}">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D8AD0AA4-2AC5-4C7B-9DFE-9B5927A6F68C}" type="sibTrans" cxnId="{B7440775-34B9-4B35-A902-A0CA9BFD45F3}">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902BBFBB-6FEE-45F1-B149-A0F3CC119405}" type="pres">
      <dgm:prSet presAssocID="{2D39B9A5-CA9F-48E5-AC34-B59812CABB97}" presName="Name0" presStyleCnt="0">
        <dgm:presLayoutVars>
          <dgm:dir/>
          <dgm:animLvl val="lvl"/>
          <dgm:resizeHandles val="exact"/>
        </dgm:presLayoutVars>
      </dgm:prSet>
      <dgm:spPr/>
    </dgm:pt>
    <dgm:pt modelId="{CCD19FCC-C27C-4A7A-9FB6-5B63861CFF9D}" type="pres">
      <dgm:prSet presAssocID="{25D4976F-779B-443C-AEC6-7BF89D9E4505}" presName="composite" presStyleCnt="0"/>
      <dgm:spPr/>
    </dgm:pt>
    <dgm:pt modelId="{C7755323-290D-43E8-8EA8-887D8BFD4524}" type="pres">
      <dgm:prSet presAssocID="{25D4976F-779B-443C-AEC6-7BF89D9E4505}" presName="parTx" presStyleLbl="alignNode1" presStyleIdx="0" presStyleCnt="2" custScaleY="117123">
        <dgm:presLayoutVars>
          <dgm:chMax val="0"/>
          <dgm:chPref val="0"/>
          <dgm:bulletEnabled val="1"/>
        </dgm:presLayoutVars>
      </dgm:prSet>
      <dgm:spPr/>
    </dgm:pt>
    <dgm:pt modelId="{7CA6CEB6-35FB-4807-9C67-DA3ACA988CB1}" type="pres">
      <dgm:prSet presAssocID="{25D4976F-779B-443C-AEC6-7BF89D9E4505}" presName="desTx" presStyleLbl="alignAccFollowNode1" presStyleIdx="0" presStyleCnt="2">
        <dgm:presLayoutVars>
          <dgm:bulletEnabled val="1"/>
        </dgm:presLayoutVars>
      </dgm:prSet>
      <dgm:spPr/>
    </dgm:pt>
    <dgm:pt modelId="{ECD3F72E-0969-4FD6-A974-01361B100148}" type="pres">
      <dgm:prSet presAssocID="{9CD5412C-2B3B-4B4D-A85B-D65A134AC7FA}" presName="space" presStyleCnt="0"/>
      <dgm:spPr/>
    </dgm:pt>
    <dgm:pt modelId="{D460635D-B66B-45A3-8F9B-B9932AF325C9}" type="pres">
      <dgm:prSet presAssocID="{FC3DC64C-7AC6-425A-8D7E-73E3CF6CF30E}" presName="composite" presStyleCnt="0"/>
      <dgm:spPr/>
    </dgm:pt>
    <dgm:pt modelId="{4A0953D3-847A-4471-8682-9F19C68DFFA8}" type="pres">
      <dgm:prSet presAssocID="{FC3DC64C-7AC6-425A-8D7E-73E3CF6CF30E}" presName="parTx" presStyleLbl="alignNode1" presStyleIdx="1" presStyleCnt="2" custScaleY="117123">
        <dgm:presLayoutVars>
          <dgm:chMax val="0"/>
          <dgm:chPref val="0"/>
          <dgm:bulletEnabled val="1"/>
        </dgm:presLayoutVars>
      </dgm:prSet>
      <dgm:spPr/>
    </dgm:pt>
    <dgm:pt modelId="{F1862075-CC20-4E21-A2CF-CCA18995E227}" type="pres">
      <dgm:prSet presAssocID="{FC3DC64C-7AC6-425A-8D7E-73E3CF6CF30E}" presName="desTx" presStyleLbl="alignAccFollowNode1" presStyleIdx="1" presStyleCnt="2">
        <dgm:presLayoutVars>
          <dgm:bulletEnabled val="1"/>
        </dgm:presLayoutVars>
      </dgm:prSet>
      <dgm:spPr/>
    </dgm:pt>
  </dgm:ptLst>
  <dgm:cxnLst>
    <dgm:cxn modelId="{33DF500B-CD1F-4979-966D-93F29A580DED}" type="presOf" srcId="{25D4976F-779B-443C-AEC6-7BF89D9E4505}" destId="{C7755323-290D-43E8-8EA8-887D8BFD4524}" srcOrd="0" destOrd="0" presId="urn:microsoft.com/office/officeart/2005/8/layout/hList1"/>
    <dgm:cxn modelId="{BA3C1B44-1859-4C6C-8BD3-3A745DD3D68C}" type="presOf" srcId="{83D38F34-EC4F-419E-8F7C-4808F0DC1A03}" destId="{7CA6CEB6-35FB-4807-9C67-DA3ACA988CB1}" srcOrd="0" destOrd="0" presId="urn:microsoft.com/office/officeart/2005/8/layout/hList1"/>
    <dgm:cxn modelId="{B7440775-34B9-4B35-A902-A0CA9BFD45F3}" srcId="{FC3DC64C-7AC6-425A-8D7E-73E3CF6CF30E}" destId="{120B5267-B1CC-4EFF-87F5-C3D518CBAFA0}" srcOrd="0" destOrd="0" parTransId="{BAEE650F-3EB3-40A7-8E39-F069DA0E66D9}" sibTransId="{D8AD0AA4-2AC5-4C7B-9DFE-9B5927A6F68C}"/>
    <dgm:cxn modelId="{A2E81C8D-C91A-43C7-8574-4ECE77348F7D}" srcId="{2D39B9A5-CA9F-48E5-AC34-B59812CABB97}" destId="{25D4976F-779B-443C-AEC6-7BF89D9E4505}" srcOrd="0" destOrd="0" parTransId="{A9A9B7BA-F81A-4B25-91F9-3FC727878485}" sibTransId="{9CD5412C-2B3B-4B4D-A85B-D65A134AC7FA}"/>
    <dgm:cxn modelId="{E9F1619F-FD9C-4F05-8DC1-14137B9F71FA}" type="presOf" srcId="{2D39B9A5-CA9F-48E5-AC34-B59812CABB97}" destId="{902BBFBB-6FEE-45F1-B149-A0F3CC119405}" srcOrd="0" destOrd="0" presId="urn:microsoft.com/office/officeart/2005/8/layout/hList1"/>
    <dgm:cxn modelId="{D3D069B9-B320-4175-80D5-91F7DE8625BB}" srcId="{25D4976F-779B-443C-AEC6-7BF89D9E4505}" destId="{83D38F34-EC4F-419E-8F7C-4808F0DC1A03}" srcOrd="0" destOrd="0" parTransId="{5AD49A82-F88C-4DD5-9163-0CDFA7BDF571}" sibTransId="{EBF48148-5985-427B-B64E-CC5EBECCFC58}"/>
    <dgm:cxn modelId="{47C9D5DA-526C-4BB3-B7EF-C5D5154FFBA0}" type="presOf" srcId="{120B5267-B1CC-4EFF-87F5-C3D518CBAFA0}" destId="{F1862075-CC20-4E21-A2CF-CCA18995E227}" srcOrd="0" destOrd="0" presId="urn:microsoft.com/office/officeart/2005/8/layout/hList1"/>
    <dgm:cxn modelId="{3857DFDA-034C-4AE5-88F0-B33F73771662}" srcId="{2D39B9A5-CA9F-48E5-AC34-B59812CABB97}" destId="{FC3DC64C-7AC6-425A-8D7E-73E3CF6CF30E}" srcOrd="1" destOrd="0" parTransId="{C4FA47BB-43B2-4EB6-90E3-1D371B7E33A7}" sibTransId="{9DE07BA8-7528-4483-944D-0110C3BFAFEE}"/>
    <dgm:cxn modelId="{86D6D2E5-F871-4BE1-8882-BD715901A9CC}" type="presOf" srcId="{FC3DC64C-7AC6-425A-8D7E-73E3CF6CF30E}" destId="{4A0953D3-847A-4471-8682-9F19C68DFFA8}" srcOrd="0" destOrd="0" presId="urn:microsoft.com/office/officeart/2005/8/layout/hList1"/>
    <dgm:cxn modelId="{6AF6D66C-8560-4679-A468-47E3F44E3758}" type="presParOf" srcId="{902BBFBB-6FEE-45F1-B149-A0F3CC119405}" destId="{CCD19FCC-C27C-4A7A-9FB6-5B63861CFF9D}" srcOrd="0" destOrd="0" presId="urn:microsoft.com/office/officeart/2005/8/layout/hList1"/>
    <dgm:cxn modelId="{61B85FAD-C95E-4A3D-B374-9A46468CD12B}" type="presParOf" srcId="{CCD19FCC-C27C-4A7A-9FB6-5B63861CFF9D}" destId="{C7755323-290D-43E8-8EA8-887D8BFD4524}" srcOrd="0" destOrd="0" presId="urn:microsoft.com/office/officeart/2005/8/layout/hList1"/>
    <dgm:cxn modelId="{10687DE8-8896-4C97-938E-E11428C6B080}" type="presParOf" srcId="{CCD19FCC-C27C-4A7A-9FB6-5B63861CFF9D}" destId="{7CA6CEB6-35FB-4807-9C67-DA3ACA988CB1}" srcOrd="1" destOrd="0" presId="urn:microsoft.com/office/officeart/2005/8/layout/hList1"/>
    <dgm:cxn modelId="{7CCB1D66-A4C4-4FA0-93BF-ACEFFA0414E3}" type="presParOf" srcId="{902BBFBB-6FEE-45F1-B149-A0F3CC119405}" destId="{ECD3F72E-0969-4FD6-A974-01361B100148}" srcOrd="1" destOrd="0" presId="urn:microsoft.com/office/officeart/2005/8/layout/hList1"/>
    <dgm:cxn modelId="{056D0AC7-078F-417B-ADEE-C1AC3154CFC5}" type="presParOf" srcId="{902BBFBB-6FEE-45F1-B149-A0F3CC119405}" destId="{D460635D-B66B-45A3-8F9B-B9932AF325C9}" srcOrd="2" destOrd="0" presId="urn:microsoft.com/office/officeart/2005/8/layout/hList1"/>
    <dgm:cxn modelId="{46CF8A5A-85EF-48EF-9437-64C5A7876805}" type="presParOf" srcId="{D460635D-B66B-45A3-8F9B-B9932AF325C9}" destId="{4A0953D3-847A-4471-8682-9F19C68DFFA8}" srcOrd="0" destOrd="0" presId="urn:microsoft.com/office/officeart/2005/8/layout/hList1"/>
    <dgm:cxn modelId="{C6CA1017-63D2-4E35-9840-6CEAAD408859}" type="presParOf" srcId="{D460635D-B66B-45A3-8F9B-B9932AF325C9}" destId="{F1862075-CC20-4E21-A2CF-CCA18995E2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9B9A5-CA9F-48E5-AC34-B59812CABB9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25D4976F-779B-443C-AEC6-7BF89D9E4505}">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研究人力費（臨時工）</a:t>
          </a:r>
        </a:p>
      </dgm:t>
    </dgm:pt>
    <dgm:pt modelId="{A9A9B7BA-F81A-4B25-91F9-3FC727878485}" type="parTrans" cxnId="{A2E81C8D-C91A-43C7-8574-4ECE77348F7D}">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9CD5412C-2B3B-4B4D-A85B-D65A134AC7FA}" type="sibTrans" cxnId="{A2E81C8D-C91A-43C7-8574-4ECE77348F7D}">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83D38F34-EC4F-419E-8F7C-4808F0DC1A03}">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查核請款期間及時薪、日薪。</a:t>
          </a:r>
        </a:p>
      </dgm:t>
    </dgm:pt>
    <dgm:pt modelId="{5AD49A82-F88C-4DD5-9163-0CDFA7BDF571}" type="parTrans" cxnId="{D3D069B9-B320-4175-80D5-91F7DE8625BB}">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EBF48148-5985-427B-B64E-CC5EBECCFC58}" type="sibTrans" cxnId="{D3D069B9-B320-4175-80D5-91F7DE8625BB}">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FC3DC64C-7AC6-425A-8D7E-73E3CF6CF30E}">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國內出差（約用研究人員）</a:t>
          </a:r>
        </a:p>
      </dgm:t>
    </dgm:pt>
    <dgm:pt modelId="{C4FA47BB-43B2-4EB6-90E3-1D371B7E33A7}" type="parTrans" cxnId="{3857DFDA-034C-4AE5-88F0-B33F73771662}">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9DE07BA8-7528-4483-944D-0110C3BFAFEE}" type="sibTrans" cxnId="{3857DFDA-034C-4AE5-88F0-B33F73771662}">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120B5267-B1CC-4EFF-87F5-C3D518CBAFA0}">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查核是否約用人員於約用期間出差。</a:t>
          </a:r>
        </a:p>
      </dgm:t>
    </dgm:pt>
    <dgm:pt modelId="{BAEE650F-3EB3-40A7-8E39-F069DA0E66D9}" type="parTrans" cxnId="{B7440775-34B9-4B35-A902-A0CA9BFD45F3}">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D8AD0AA4-2AC5-4C7B-9DFE-9B5927A6F68C}" type="sibTrans" cxnId="{B7440775-34B9-4B35-A902-A0CA9BFD45F3}">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FF225890-2623-4B5D-AE04-9AF4D3E8192E}">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國外學者來臺</a:t>
          </a:r>
        </a:p>
      </dgm:t>
    </dgm:pt>
    <dgm:pt modelId="{E9861BC2-55DA-456A-8DFB-32DFD2FFAEC6}" type="parTrans" cxnId="{31CB9B8B-4310-47CC-B86B-24FEE994FAEA}">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169718F2-A2E3-45E4-A90B-DD0807FD61CF}" type="sibTrans" cxnId="{31CB9B8B-4310-47CC-B86B-24FEE994FAEA}">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0DC91D34-024D-4FC1-BCA5-313893E72988}">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核銷時請檢附研究計畫申請書有該行程之頁面或簽核之校內變更申請表影本。</a:t>
          </a:r>
        </a:p>
      </dgm:t>
    </dgm:pt>
    <dgm:pt modelId="{1239BE5B-A87D-4BD9-B471-E270A3D3EC1E}" type="parTrans" cxnId="{B1F90F12-DE33-4174-82FE-0AE9B8DCF938}">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5ED1872D-ACF7-47A1-B9E9-ABDA07D747E1}" type="sibTrans" cxnId="{B1F90F12-DE33-4174-82FE-0AE9B8DCF938}">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A35A70FF-6143-40B3-B781-69A6954403F7}">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請檢附研究計畫申請書有該行程之頁面或簽核之校內變更申請表影本。</a:t>
          </a:r>
        </a:p>
      </dgm:t>
    </dgm:pt>
    <dgm:pt modelId="{0433A216-4E50-4077-8C6E-5AAB1DCDB665}" type="sibTrans" cxnId="{85CE2B3A-982F-4FE9-AE65-DEB600830D01}">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F76E68B7-C0C1-41E4-96A3-F54FA1709CBA}" type="parTrans" cxnId="{85CE2B3A-982F-4FE9-AE65-DEB600830D01}">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1A3F5739-0F0A-4CD4-B604-969C9E68CCA2}">
      <dgm:prSet phldrT="[文字]" custT="1"/>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國外差旅費</a:t>
          </a:r>
        </a:p>
      </dgm:t>
    </dgm:pt>
    <dgm:pt modelId="{0F930D20-CEC5-48C2-8710-B4CE48BA61E9}" type="parTrans" cxnId="{F0579A4E-8D22-48EE-8D5E-474619901553}">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400160AB-B00F-4DCD-9A64-5DEDA83A42E7}" type="sibTrans" cxnId="{F0579A4E-8D22-48EE-8D5E-474619901553}">
      <dgm:prSet/>
      <dgm:spPr/>
      <dgm:t>
        <a:bodyPr/>
        <a:lstStyle/>
        <a:p>
          <a:endParaRPr lang="zh-TW" altLang="en-US" sz="2000">
            <a:solidFill>
              <a:schemeClr val="tx1"/>
            </a:solidFill>
            <a:latin typeface="微軟正黑體" panose="020B0604030504040204" pitchFamily="34" charset="-120"/>
            <a:ea typeface="微軟正黑體" panose="020B0604030504040204" pitchFamily="34" charset="-120"/>
          </a:endParaRPr>
        </a:p>
      </dgm:t>
    </dgm:pt>
    <dgm:pt modelId="{BA693015-84DB-4F54-9474-5160FF5C35CB}" type="pres">
      <dgm:prSet presAssocID="{2D39B9A5-CA9F-48E5-AC34-B59812CABB97}" presName="linear" presStyleCnt="0">
        <dgm:presLayoutVars>
          <dgm:dir/>
          <dgm:animLvl val="lvl"/>
          <dgm:resizeHandles val="exact"/>
        </dgm:presLayoutVars>
      </dgm:prSet>
      <dgm:spPr/>
    </dgm:pt>
    <dgm:pt modelId="{AF8A519A-B693-4A20-9E54-08F9668F0D97}" type="pres">
      <dgm:prSet presAssocID="{25D4976F-779B-443C-AEC6-7BF89D9E4505}" presName="parentLin" presStyleCnt="0"/>
      <dgm:spPr/>
    </dgm:pt>
    <dgm:pt modelId="{6D6CDD7F-E453-4802-8283-8C7279BC11DD}" type="pres">
      <dgm:prSet presAssocID="{25D4976F-779B-443C-AEC6-7BF89D9E4505}" presName="parentLeftMargin" presStyleLbl="node1" presStyleIdx="0" presStyleCnt="4"/>
      <dgm:spPr/>
    </dgm:pt>
    <dgm:pt modelId="{129E29BC-1168-469A-85A7-4A2AA4FC2610}" type="pres">
      <dgm:prSet presAssocID="{25D4976F-779B-443C-AEC6-7BF89D9E4505}" presName="parentText" presStyleLbl="node1" presStyleIdx="0" presStyleCnt="4">
        <dgm:presLayoutVars>
          <dgm:chMax val="0"/>
          <dgm:bulletEnabled val="1"/>
        </dgm:presLayoutVars>
      </dgm:prSet>
      <dgm:spPr/>
    </dgm:pt>
    <dgm:pt modelId="{3BC7D872-063A-4BF6-92E0-59A9977AFF11}" type="pres">
      <dgm:prSet presAssocID="{25D4976F-779B-443C-AEC6-7BF89D9E4505}" presName="negativeSpace" presStyleCnt="0"/>
      <dgm:spPr/>
    </dgm:pt>
    <dgm:pt modelId="{69F2624B-B66A-465F-A41D-58FA3CA1969A}" type="pres">
      <dgm:prSet presAssocID="{25D4976F-779B-443C-AEC6-7BF89D9E4505}" presName="childText" presStyleLbl="conFgAcc1" presStyleIdx="0" presStyleCnt="4">
        <dgm:presLayoutVars>
          <dgm:bulletEnabled val="1"/>
        </dgm:presLayoutVars>
      </dgm:prSet>
      <dgm:spPr/>
    </dgm:pt>
    <dgm:pt modelId="{3136DCF1-328A-4441-BE4C-CA87A1882B4A}" type="pres">
      <dgm:prSet presAssocID="{9CD5412C-2B3B-4B4D-A85B-D65A134AC7FA}" presName="spaceBetweenRectangles" presStyleCnt="0"/>
      <dgm:spPr/>
    </dgm:pt>
    <dgm:pt modelId="{1A006245-7FCE-48EF-B904-3BD3CF2A93F3}" type="pres">
      <dgm:prSet presAssocID="{FC3DC64C-7AC6-425A-8D7E-73E3CF6CF30E}" presName="parentLin" presStyleCnt="0"/>
      <dgm:spPr/>
    </dgm:pt>
    <dgm:pt modelId="{A52B273F-1F55-4E28-B702-BA95883012A3}" type="pres">
      <dgm:prSet presAssocID="{FC3DC64C-7AC6-425A-8D7E-73E3CF6CF30E}" presName="parentLeftMargin" presStyleLbl="node1" presStyleIdx="0" presStyleCnt="4"/>
      <dgm:spPr/>
    </dgm:pt>
    <dgm:pt modelId="{A2EF2EDF-9252-4458-B631-6A30F1E17DEA}" type="pres">
      <dgm:prSet presAssocID="{FC3DC64C-7AC6-425A-8D7E-73E3CF6CF30E}" presName="parentText" presStyleLbl="node1" presStyleIdx="1" presStyleCnt="4">
        <dgm:presLayoutVars>
          <dgm:chMax val="0"/>
          <dgm:bulletEnabled val="1"/>
        </dgm:presLayoutVars>
      </dgm:prSet>
      <dgm:spPr/>
    </dgm:pt>
    <dgm:pt modelId="{F73F85D0-0221-42AF-8ECA-BBA87B52BD99}" type="pres">
      <dgm:prSet presAssocID="{FC3DC64C-7AC6-425A-8D7E-73E3CF6CF30E}" presName="negativeSpace" presStyleCnt="0"/>
      <dgm:spPr/>
    </dgm:pt>
    <dgm:pt modelId="{4592537E-8736-4EEA-8F4A-899034DE69E7}" type="pres">
      <dgm:prSet presAssocID="{FC3DC64C-7AC6-425A-8D7E-73E3CF6CF30E}" presName="childText" presStyleLbl="conFgAcc1" presStyleIdx="1" presStyleCnt="4">
        <dgm:presLayoutVars>
          <dgm:bulletEnabled val="1"/>
        </dgm:presLayoutVars>
      </dgm:prSet>
      <dgm:spPr/>
    </dgm:pt>
    <dgm:pt modelId="{85F20A38-71F2-492D-9051-B76B60469C4D}" type="pres">
      <dgm:prSet presAssocID="{9DE07BA8-7528-4483-944D-0110C3BFAFEE}" presName="spaceBetweenRectangles" presStyleCnt="0"/>
      <dgm:spPr/>
    </dgm:pt>
    <dgm:pt modelId="{B825E1CB-F874-4111-9D4F-526A944D06A6}" type="pres">
      <dgm:prSet presAssocID="{FF225890-2623-4B5D-AE04-9AF4D3E8192E}" presName="parentLin" presStyleCnt="0"/>
      <dgm:spPr/>
    </dgm:pt>
    <dgm:pt modelId="{D344F007-CFCE-4153-A432-53256EA0794A}" type="pres">
      <dgm:prSet presAssocID="{FF225890-2623-4B5D-AE04-9AF4D3E8192E}" presName="parentLeftMargin" presStyleLbl="node1" presStyleIdx="1" presStyleCnt="4"/>
      <dgm:spPr/>
    </dgm:pt>
    <dgm:pt modelId="{427426E0-0EB7-4B19-9E3A-85B2CCFFCC08}" type="pres">
      <dgm:prSet presAssocID="{FF225890-2623-4B5D-AE04-9AF4D3E8192E}" presName="parentText" presStyleLbl="node1" presStyleIdx="2" presStyleCnt="4">
        <dgm:presLayoutVars>
          <dgm:chMax val="0"/>
          <dgm:bulletEnabled val="1"/>
        </dgm:presLayoutVars>
      </dgm:prSet>
      <dgm:spPr/>
    </dgm:pt>
    <dgm:pt modelId="{5441F337-FD00-48A5-88EC-BAE0447917D6}" type="pres">
      <dgm:prSet presAssocID="{FF225890-2623-4B5D-AE04-9AF4D3E8192E}" presName="negativeSpace" presStyleCnt="0"/>
      <dgm:spPr/>
    </dgm:pt>
    <dgm:pt modelId="{9CC675B7-7CED-4BB4-84DE-A63BDEECA076}" type="pres">
      <dgm:prSet presAssocID="{FF225890-2623-4B5D-AE04-9AF4D3E8192E}" presName="childText" presStyleLbl="conFgAcc1" presStyleIdx="2" presStyleCnt="4">
        <dgm:presLayoutVars>
          <dgm:bulletEnabled val="1"/>
        </dgm:presLayoutVars>
      </dgm:prSet>
      <dgm:spPr/>
    </dgm:pt>
    <dgm:pt modelId="{2417FEBE-89E1-4C59-B986-6BCC43B8BB0C}" type="pres">
      <dgm:prSet presAssocID="{169718F2-A2E3-45E4-A90B-DD0807FD61CF}" presName="spaceBetweenRectangles" presStyleCnt="0"/>
      <dgm:spPr/>
    </dgm:pt>
    <dgm:pt modelId="{3C8706DA-9965-4C3C-9FC6-1C6342168CE8}" type="pres">
      <dgm:prSet presAssocID="{1A3F5739-0F0A-4CD4-B604-969C9E68CCA2}" presName="parentLin" presStyleCnt="0"/>
      <dgm:spPr/>
    </dgm:pt>
    <dgm:pt modelId="{3468C90E-8BE3-42F7-ABB8-5E2918518B7B}" type="pres">
      <dgm:prSet presAssocID="{1A3F5739-0F0A-4CD4-B604-969C9E68CCA2}" presName="parentLeftMargin" presStyleLbl="node1" presStyleIdx="2" presStyleCnt="4"/>
      <dgm:spPr/>
    </dgm:pt>
    <dgm:pt modelId="{DA8974D0-E94C-47E5-B5C0-0D9E56B63B67}" type="pres">
      <dgm:prSet presAssocID="{1A3F5739-0F0A-4CD4-B604-969C9E68CCA2}" presName="parentText" presStyleLbl="node1" presStyleIdx="3" presStyleCnt="4">
        <dgm:presLayoutVars>
          <dgm:chMax val="0"/>
          <dgm:bulletEnabled val="1"/>
        </dgm:presLayoutVars>
      </dgm:prSet>
      <dgm:spPr/>
    </dgm:pt>
    <dgm:pt modelId="{62660711-A119-47E8-8DE4-BC6BD29D6B5C}" type="pres">
      <dgm:prSet presAssocID="{1A3F5739-0F0A-4CD4-B604-969C9E68CCA2}" presName="negativeSpace" presStyleCnt="0"/>
      <dgm:spPr/>
    </dgm:pt>
    <dgm:pt modelId="{AFB42C29-3A75-4160-9473-A632509D5CF7}" type="pres">
      <dgm:prSet presAssocID="{1A3F5739-0F0A-4CD4-B604-969C9E68CCA2}" presName="childText" presStyleLbl="conFgAcc1" presStyleIdx="3" presStyleCnt="4">
        <dgm:presLayoutVars>
          <dgm:bulletEnabled val="1"/>
        </dgm:presLayoutVars>
      </dgm:prSet>
      <dgm:spPr/>
    </dgm:pt>
  </dgm:ptLst>
  <dgm:cxnLst>
    <dgm:cxn modelId="{0D77BA06-2251-4AE7-9D95-988358EB659D}" type="presOf" srcId="{1A3F5739-0F0A-4CD4-B604-969C9E68CCA2}" destId="{DA8974D0-E94C-47E5-B5C0-0D9E56B63B67}" srcOrd="1" destOrd="0" presId="urn:microsoft.com/office/officeart/2005/8/layout/list1"/>
    <dgm:cxn modelId="{B1F90F12-DE33-4174-82FE-0AE9B8DCF938}" srcId="{FF225890-2623-4B5D-AE04-9AF4D3E8192E}" destId="{0DC91D34-024D-4FC1-BCA5-313893E72988}" srcOrd="0" destOrd="0" parTransId="{1239BE5B-A87D-4BD9-B471-E270A3D3EC1E}" sibTransId="{5ED1872D-ACF7-47A1-B9E9-ABDA07D747E1}"/>
    <dgm:cxn modelId="{25BC2425-04DF-479C-8B93-04A18554508D}" type="presOf" srcId="{25D4976F-779B-443C-AEC6-7BF89D9E4505}" destId="{129E29BC-1168-469A-85A7-4A2AA4FC2610}" srcOrd="1" destOrd="0" presId="urn:microsoft.com/office/officeart/2005/8/layout/list1"/>
    <dgm:cxn modelId="{1655202B-4701-4E3C-9DBC-6031BB4BCCA0}" type="presOf" srcId="{25D4976F-779B-443C-AEC6-7BF89D9E4505}" destId="{6D6CDD7F-E453-4802-8283-8C7279BC11DD}" srcOrd="0" destOrd="0" presId="urn:microsoft.com/office/officeart/2005/8/layout/list1"/>
    <dgm:cxn modelId="{02F9982F-0861-4516-89B1-E6084F240BE6}" type="presOf" srcId="{A35A70FF-6143-40B3-B781-69A6954403F7}" destId="{AFB42C29-3A75-4160-9473-A632509D5CF7}" srcOrd="0" destOrd="0" presId="urn:microsoft.com/office/officeart/2005/8/layout/list1"/>
    <dgm:cxn modelId="{4C1A4430-839B-407B-BFE0-934A96EEB4F8}" type="presOf" srcId="{1A3F5739-0F0A-4CD4-B604-969C9E68CCA2}" destId="{3468C90E-8BE3-42F7-ABB8-5E2918518B7B}" srcOrd="0" destOrd="0" presId="urn:microsoft.com/office/officeart/2005/8/layout/list1"/>
    <dgm:cxn modelId="{85CE2B3A-982F-4FE9-AE65-DEB600830D01}" srcId="{1A3F5739-0F0A-4CD4-B604-969C9E68CCA2}" destId="{A35A70FF-6143-40B3-B781-69A6954403F7}" srcOrd="0" destOrd="0" parTransId="{F76E68B7-C0C1-41E4-96A3-F54FA1709CBA}" sibTransId="{0433A216-4E50-4077-8C6E-5AAB1DCDB665}"/>
    <dgm:cxn modelId="{F0579A4E-8D22-48EE-8D5E-474619901553}" srcId="{2D39B9A5-CA9F-48E5-AC34-B59812CABB97}" destId="{1A3F5739-0F0A-4CD4-B604-969C9E68CCA2}" srcOrd="3" destOrd="0" parTransId="{0F930D20-CEC5-48C2-8710-B4CE48BA61E9}" sibTransId="{400160AB-B00F-4DCD-9A64-5DEDA83A42E7}"/>
    <dgm:cxn modelId="{B7985D4F-AFAF-468C-81E6-28937CFD9CA0}" type="presOf" srcId="{FC3DC64C-7AC6-425A-8D7E-73E3CF6CF30E}" destId="{A52B273F-1F55-4E28-B702-BA95883012A3}" srcOrd="0" destOrd="0" presId="urn:microsoft.com/office/officeart/2005/8/layout/list1"/>
    <dgm:cxn modelId="{B7440775-34B9-4B35-A902-A0CA9BFD45F3}" srcId="{FC3DC64C-7AC6-425A-8D7E-73E3CF6CF30E}" destId="{120B5267-B1CC-4EFF-87F5-C3D518CBAFA0}" srcOrd="0" destOrd="0" parTransId="{BAEE650F-3EB3-40A7-8E39-F069DA0E66D9}" sibTransId="{D8AD0AA4-2AC5-4C7B-9DFE-9B5927A6F68C}"/>
    <dgm:cxn modelId="{7AC42E7E-D06D-4C28-A5D6-270FC1EF1744}" type="presOf" srcId="{120B5267-B1CC-4EFF-87F5-C3D518CBAFA0}" destId="{4592537E-8736-4EEA-8F4A-899034DE69E7}" srcOrd="0" destOrd="0" presId="urn:microsoft.com/office/officeart/2005/8/layout/list1"/>
    <dgm:cxn modelId="{31CB9B8B-4310-47CC-B86B-24FEE994FAEA}" srcId="{2D39B9A5-CA9F-48E5-AC34-B59812CABB97}" destId="{FF225890-2623-4B5D-AE04-9AF4D3E8192E}" srcOrd="2" destOrd="0" parTransId="{E9861BC2-55DA-456A-8DFB-32DFD2FFAEC6}" sibTransId="{169718F2-A2E3-45E4-A90B-DD0807FD61CF}"/>
    <dgm:cxn modelId="{A2E81C8D-C91A-43C7-8574-4ECE77348F7D}" srcId="{2D39B9A5-CA9F-48E5-AC34-B59812CABB97}" destId="{25D4976F-779B-443C-AEC6-7BF89D9E4505}" srcOrd="0" destOrd="0" parTransId="{A9A9B7BA-F81A-4B25-91F9-3FC727878485}" sibTransId="{9CD5412C-2B3B-4B4D-A85B-D65A134AC7FA}"/>
    <dgm:cxn modelId="{38D9A598-1F72-4E9D-8F9D-D32806E34360}" type="presOf" srcId="{FC3DC64C-7AC6-425A-8D7E-73E3CF6CF30E}" destId="{A2EF2EDF-9252-4458-B631-6A30F1E17DEA}" srcOrd="1" destOrd="0" presId="urn:microsoft.com/office/officeart/2005/8/layout/list1"/>
    <dgm:cxn modelId="{34ABA5AA-7216-41AE-99AB-AE797E3315D5}" type="presOf" srcId="{83D38F34-EC4F-419E-8F7C-4808F0DC1A03}" destId="{69F2624B-B66A-465F-A41D-58FA3CA1969A}" srcOrd="0" destOrd="0" presId="urn:microsoft.com/office/officeart/2005/8/layout/list1"/>
    <dgm:cxn modelId="{D3D069B9-B320-4175-80D5-91F7DE8625BB}" srcId="{25D4976F-779B-443C-AEC6-7BF89D9E4505}" destId="{83D38F34-EC4F-419E-8F7C-4808F0DC1A03}" srcOrd="0" destOrd="0" parTransId="{5AD49A82-F88C-4DD5-9163-0CDFA7BDF571}" sibTransId="{EBF48148-5985-427B-B64E-CC5EBECCFC58}"/>
    <dgm:cxn modelId="{3C01BCB9-D199-4E9D-8B4A-49B22CD91B39}" type="presOf" srcId="{FF225890-2623-4B5D-AE04-9AF4D3E8192E}" destId="{427426E0-0EB7-4B19-9E3A-85B2CCFFCC08}" srcOrd="1" destOrd="0" presId="urn:microsoft.com/office/officeart/2005/8/layout/list1"/>
    <dgm:cxn modelId="{D4B47DC9-A90E-462F-A4DF-2F64D121DA9F}" type="presOf" srcId="{0DC91D34-024D-4FC1-BCA5-313893E72988}" destId="{9CC675B7-7CED-4BB4-84DE-A63BDEECA076}" srcOrd="0" destOrd="0" presId="urn:microsoft.com/office/officeart/2005/8/layout/list1"/>
    <dgm:cxn modelId="{766FAAD4-49FF-44F0-915C-74ACC9574AD8}" type="presOf" srcId="{2D39B9A5-CA9F-48E5-AC34-B59812CABB97}" destId="{BA693015-84DB-4F54-9474-5160FF5C35CB}" srcOrd="0" destOrd="0" presId="urn:microsoft.com/office/officeart/2005/8/layout/list1"/>
    <dgm:cxn modelId="{3857DFDA-034C-4AE5-88F0-B33F73771662}" srcId="{2D39B9A5-CA9F-48E5-AC34-B59812CABB97}" destId="{FC3DC64C-7AC6-425A-8D7E-73E3CF6CF30E}" srcOrd="1" destOrd="0" parTransId="{C4FA47BB-43B2-4EB6-90E3-1D371B7E33A7}" sibTransId="{9DE07BA8-7528-4483-944D-0110C3BFAFEE}"/>
    <dgm:cxn modelId="{E4F4D2E5-3034-46A3-91E1-58CDA82E7544}" type="presOf" srcId="{FF225890-2623-4B5D-AE04-9AF4D3E8192E}" destId="{D344F007-CFCE-4153-A432-53256EA0794A}" srcOrd="0" destOrd="0" presId="urn:microsoft.com/office/officeart/2005/8/layout/list1"/>
    <dgm:cxn modelId="{0C527F4F-891E-49F5-A3EE-CEF5D7640C3C}" type="presParOf" srcId="{BA693015-84DB-4F54-9474-5160FF5C35CB}" destId="{AF8A519A-B693-4A20-9E54-08F9668F0D97}" srcOrd="0" destOrd="0" presId="urn:microsoft.com/office/officeart/2005/8/layout/list1"/>
    <dgm:cxn modelId="{FF41C7F0-66F2-4FC5-B6B5-B95C3859128E}" type="presParOf" srcId="{AF8A519A-B693-4A20-9E54-08F9668F0D97}" destId="{6D6CDD7F-E453-4802-8283-8C7279BC11DD}" srcOrd="0" destOrd="0" presId="urn:microsoft.com/office/officeart/2005/8/layout/list1"/>
    <dgm:cxn modelId="{6DF73C10-62B5-46E1-A4DB-1AB4C7F15EC4}" type="presParOf" srcId="{AF8A519A-B693-4A20-9E54-08F9668F0D97}" destId="{129E29BC-1168-469A-85A7-4A2AA4FC2610}" srcOrd="1" destOrd="0" presId="urn:microsoft.com/office/officeart/2005/8/layout/list1"/>
    <dgm:cxn modelId="{9ECC2CA3-1BCF-44C3-86A4-01254D1E8418}" type="presParOf" srcId="{BA693015-84DB-4F54-9474-5160FF5C35CB}" destId="{3BC7D872-063A-4BF6-92E0-59A9977AFF11}" srcOrd="1" destOrd="0" presId="urn:microsoft.com/office/officeart/2005/8/layout/list1"/>
    <dgm:cxn modelId="{36C92C65-4A11-4075-902B-0054E9943E55}" type="presParOf" srcId="{BA693015-84DB-4F54-9474-5160FF5C35CB}" destId="{69F2624B-B66A-465F-A41D-58FA3CA1969A}" srcOrd="2" destOrd="0" presId="urn:microsoft.com/office/officeart/2005/8/layout/list1"/>
    <dgm:cxn modelId="{D1A40B9A-D4FF-45AB-835B-BABCE067BDA7}" type="presParOf" srcId="{BA693015-84DB-4F54-9474-5160FF5C35CB}" destId="{3136DCF1-328A-4441-BE4C-CA87A1882B4A}" srcOrd="3" destOrd="0" presId="urn:microsoft.com/office/officeart/2005/8/layout/list1"/>
    <dgm:cxn modelId="{80B0FEAF-815E-4567-A53B-B0CD192990B8}" type="presParOf" srcId="{BA693015-84DB-4F54-9474-5160FF5C35CB}" destId="{1A006245-7FCE-48EF-B904-3BD3CF2A93F3}" srcOrd="4" destOrd="0" presId="urn:microsoft.com/office/officeart/2005/8/layout/list1"/>
    <dgm:cxn modelId="{0FB72ED1-16ED-4F99-BF3C-BC4E1BF679B4}" type="presParOf" srcId="{1A006245-7FCE-48EF-B904-3BD3CF2A93F3}" destId="{A52B273F-1F55-4E28-B702-BA95883012A3}" srcOrd="0" destOrd="0" presId="urn:microsoft.com/office/officeart/2005/8/layout/list1"/>
    <dgm:cxn modelId="{3A2FE4A4-2123-40D9-95EE-1D3DC5D441C5}" type="presParOf" srcId="{1A006245-7FCE-48EF-B904-3BD3CF2A93F3}" destId="{A2EF2EDF-9252-4458-B631-6A30F1E17DEA}" srcOrd="1" destOrd="0" presId="urn:microsoft.com/office/officeart/2005/8/layout/list1"/>
    <dgm:cxn modelId="{2AC575A9-8D7C-4C0C-ACDA-5CC65A0426CA}" type="presParOf" srcId="{BA693015-84DB-4F54-9474-5160FF5C35CB}" destId="{F73F85D0-0221-42AF-8ECA-BBA87B52BD99}" srcOrd="5" destOrd="0" presId="urn:microsoft.com/office/officeart/2005/8/layout/list1"/>
    <dgm:cxn modelId="{F861553C-D069-4532-9F0E-80E3F945781A}" type="presParOf" srcId="{BA693015-84DB-4F54-9474-5160FF5C35CB}" destId="{4592537E-8736-4EEA-8F4A-899034DE69E7}" srcOrd="6" destOrd="0" presId="urn:microsoft.com/office/officeart/2005/8/layout/list1"/>
    <dgm:cxn modelId="{1F01063F-4E8E-4884-AC8E-E40AF52900A9}" type="presParOf" srcId="{BA693015-84DB-4F54-9474-5160FF5C35CB}" destId="{85F20A38-71F2-492D-9051-B76B60469C4D}" srcOrd="7" destOrd="0" presId="urn:microsoft.com/office/officeart/2005/8/layout/list1"/>
    <dgm:cxn modelId="{E049FE8B-8452-4470-A0E3-25E100B1D9A5}" type="presParOf" srcId="{BA693015-84DB-4F54-9474-5160FF5C35CB}" destId="{B825E1CB-F874-4111-9D4F-526A944D06A6}" srcOrd="8" destOrd="0" presId="urn:microsoft.com/office/officeart/2005/8/layout/list1"/>
    <dgm:cxn modelId="{20106B63-61F5-4F96-AFD0-55F049F38204}" type="presParOf" srcId="{B825E1CB-F874-4111-9D4F-526A944D06A6}" destId="{D344F007-CFCE-4153-A432-53256EA0794A}" srcOrd="0" destOrd="0" presId="urn:microsoft.com/office/officeart/2005/8/layout/list1"/>
    <dgm:cxn modelId="{1808CCBA-A32C-49CF-91F9-5BB6EF35F383}" type="presParOf" srcId="{B825E1CB-F874-4111-9D4F-526A944D06A6}" destId="{427426E0-0EB7-4B19-9E3A-85B2CCFFCC08}" srcOrd="1" destOrd="0" presId="urn:microsoft.com/office/officeart/2005/8/layout/list1"/>
    <dgm:cxn modelId="{D7D5E705-77C3-4D2D-90C0-55E45E903E88}" type="presParOf" srcId="{BA693015-84DB-4F54-9474-5160FF5C35CB}" destId="{5441F337-FD00-48A5-88EC-BAE0447917D6}" srcOrd="9" destOrd="0" presId="urn:microsoft.com/office/officeart/2005/8/layout/list1"/>
    <dgm:cxn modelId="{C278534B-FA5B-4E7A-9FAA-B24683AA515B}" type="presParOf" srcId="{BA693015-84DB-4F54-9474-5160FF5C35CB}" destId="{9CC675B7-7CED-4BB4-84DE-A63BDEECA076}" srcOrd="10" destOrd="0" presId="urn:microsoft.com/office/officeart/2005/8/layout/list1"/>
    <dgm:cxn modelId="{75DE4F8B-F418-43BD-B5FF-21A7946D02F0}" type="presParOf" srcId="{BA693015-84DB-4F54-9474-5160FF5C35CB}" destId="{2417FEBE-89E1-4C59-B986-6BCC43B8BB0C}" srcOrd="11" destOrd="0" presId="urn:microsoft.com/office/officeart/2005/8/layout/list1"/>
    <dgm:cxn modelId="{FE5E3870-6E9C-4D77-AB27-BEDC93D01803}" type="presParOf" srcId="{BA693015-84DB-4F54-9474-5160FF5C35CB}" destId="{3C8706DA-9965-4C3C-9FC6-1C6342168CE8}" srcOrd="12" destOrd="0" presId="urn:microsoft.com/office/officeart/2005/8/layout/list1"/>
    <dgm:cxn modelId="{0A966BAC-5DC6-48B9-A536-2CB9FDAF137A}" type="presParOf" srcId="{3C8706DA-9965-4C3C-9FC6-1C6342168CE8}" destId="{3468C90E-8BE3-42F7-ABB8-5E2918518B7B}" srcOrd="0" destOrd="0" presId="urn:microsoft.com/office/officeart/2005/8/layout/list1"/>
    <dgm:cxn modelId="{4C191F24-4576-401B-B8B3-E3CACA5DF0AD}" type="presParOf" srcId="{3C8706DA-9965-4C3C-9FC6-1C6342168CE8}" destId="{DA8974D0-E94C-47E5-B5C0-0D9E56B63B67}" srcOrd="1" destOrd="0" presId="urn:microsoft.com/office/officeart/2005/8/layout/list1"/>
    <dgm:cxn modelId="{727F936D-A8AC-4DB0-A07F-F88C287D7E82}" type="presParOf" srcId="{BA693015-84DB-4F54-9474-5160FF5C35CB}" destId="{62660711-A119-47E8-8DE4-BC6BD29D6B5C}" srcOrd="13" destOrd="0" presId="urn:microsoft.com/office/officeart/2005/8/layout/list1"/>
    <dgm:cxn modelId="{43DF20A1-4B95-4A44-BB6A-1A1995598B05}" type="presParOf" srcId="{BA693015-84DB-4F54-9474-5160FF5C35CB}" destId="{AFB42C29-3A75-4160-9473-A632509D5CF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55323-290D-43E8-8EA8-887D8BFD4524}">
      <dsp:nvSpPr>
        <dsp:cNvPr id="0" name=""/>
        <dsp:cNvSpPr/>
      </dsp:nvSpPr>
      <dsp:spPr>
        <a:xfrm>
          <a:off x="53" y="192346"/>
          <a:ext cx="5127426" cy="230894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研究</a:t>
          </a:r>
          <a:r>
            <a:rPr lang="zh-TW" altLang="en-US" sz="2800" b="1" kern="1200" dirty="0">
              <a:solidFill>
                <a:srgbClr val="2E58FF"/>
              </a:solidFill>
              <a:latin typeface="微軟正黑體" panose="020B0604030504040204" pitchFamily="34" charset="-120"/>
              <a:ea typeface="微軟正黑體" panose="020B0604030504040204" pitchFamily="34" charset="-120"/>
            </a:rPr>
            <a:t>設備</a:t>
          </a:r>
          <a:r>
            <a:rPr lang="zh-TW" altLang="en-US" sz="2800" b="1" kern="1200" dirty="0">
              <a:solidFill>
                <a:schemeClr val="tx1"/>
              </a:solidFill>
              <a:latin typeface="微軟正黑體" panose="020B0604030504040204" pitchFamily="34" charset="-120"/>
              <a:ea typeface="微軟正黑體" panose="020B0604030504040204" pitchFamily="34" charset="-120"/>
            </a:rPr>
            <a:t>費</a:t>
          </a: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400" kern="1200" dirty="0">
              <a:solidFill>
                <a:schemeClr val="tx1"/>
              </a:solidFill>
              <a:latin typeface="微軟正黑體" panose="020B0604030504040204" pitchFamily="34" charset="-120"/>
              <a:ea typeface="微軟正黑體" panose="020B0604030504040204" pitchFamily="34" charset="-120"/>
            </a:rPr>
            <a:t>單價</a:t>
          </a:r>
          <a:r>
            <a:rPr lang="en-US" altLang="zh-TW" sz="2400" kern="1200" dirty="0">
              <a:solidFill>
                <a:schemeClr val="tx1"/>
              </a:solidFill>
              <a:latin typeface="微軟正黑體" panose="020B0604030504040204" pitchFamily="34" charset="-120"/>
              <a:ea typeface="微軟正黑體" panose="020B0604030504040204" pitchFamily="34" charset="-120"/>
            </a:rPr>
            <a:t>1</a:t>
          </a:r>
          <a:r>
            <a:rPr lang="zh-TW" altLang="zh-TW" sz="2400" kern="1200" dirty="0">
              <a:solidFill>
                <a:schemeClr val="tx1"/>
              </a:solidFill>
              <a:latin typeface="微軟正黑體" panose="020B0604030504040204" pitchFamily="34" charset="-120"/>
              <a:ea typeface="微軟正黑體" panose="020B0604030504040204" pitchFamily="34" charset="-120"/>
            </a:rPr>
            <a:t>萬元以上</a:t>
          </a:r>
          <a:r>
            <a:rPr lang="zh-TW" altLang="en-US" sz="2400" kern="1200" dirty="0">
              <a:solidFill>
                <a:srgbClr val="FF0000"/>
              </a:solidFill>
              <a:latin typeface="微軟正黑體" panose="020B0604030504040204" pitchFamily="34" charset="-120"/>
              <a:ea typeface="微軟正黑體" panose="020B0604030504040204" pitchFamily="34" charset="-120"/>
            </a:rPr>
            <a:t>且</a:t>
          </a:r>
          <a:r>
            <a:rPr lang="en-US" altLang="zh-TW" sz="2400" kern="1200" dirty="0">
              <a:solidFill>
                <a:schemeClr val="tx1"/>
              </a:solidFill>
              <a:latin typeface="微軟正黑體" panose="020B0604030504040204" pitchFamily="34" charset="-120"/>
              <a:ea typeface="微軟正黑體" panose="020B0604030504040204" pitchFamily="34" charset="-120"/>
            </a:rPr>
            <a:t>2</a:t>
          </a:r>
          <a:r>
            <a:rPr lang="zh-TW" altLang="zh-TW" sz="2400" kern="1200" dirty="0">
              <a:solidFill>
                <a:schemeClr val="tx1"/>
              </a:solidFill>
              <a:latin typeface="微軟正黑體" panose="020B0604030504040204" pitchFamily="34" charset="-120"/>
              <a:ea typeface="微軟正黑體" panose="020B0604030504040204" pitchFamily="34" charset="-120"/>
            </a:rPr>
            <a:t>年以上使用年限</a:t>
          </a:r>
        </a:p>
        <a:p>
          <a:pPr marL="0" lvl="0" indent="0" algn="ctr" defTabSz="1244600">
            <a:lnSpc>
              <a:spcPct val="90000"/>
            </a:lnSpc>
            <a:spcBef>
              <a:spcPct val="0"/>
            </a:spcBef>
            <a:spcAft>
              <a:spcPct val="35000"/>
            </a:spcAft>
            <a:buNone/>
          </a:pPr>
          <a:endParaRPr lang="en-US" altLang="zh-TW" sz="1500" kern="1200" dirty="0">
            <a:solidFill>
              <a:schemeClr val="tx1"/>
            </a:solidFill>
            <a:latin typeface="微軟正黑體" panose="020B0604030504040204" pitchFamily="34" charset="-120"/>
            <a:ea typeface="微軟正黑體" panose="020B0604030504040204" pitchFamily="34" charset="-120"/>
          </a:endParaRPr>
        </a:p>
      </dsp:txBody>
      <dsp:txXfrm>
        <a:off x="53" y="192346"/>
        <a:ext cx="5127426" cy="2308945"/>
      </dsp:txXfrm>
    </dsp:sp>
    <dsp:sp modelId="{7CA6CEB6-35FB-4807-9C67-DA3ACA988CB1}">
      <dsp:nvSpPr>
        <dsp:cNvPr id="0" name=""/>
        <dsp:cNvSpPr/>
      </dsp:nvSpPr>
      <dsp:spPr>
        <a:xfrm>
          <a:off x="53" y="2332511"/>
          <a:ext cx="5127426" cy="200110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b="0" kern="1200" dirty="0">
              <a:solidFill>
                <a:schemeClr val="tx1"/>
              </a:solidFill>
              <a:latin typeface="微軟正黑體" panose="020B0604030504040204" pitchFamily="34" charset="-120"/>
              <a:ea typeface="微軟正黑體" panose="020B0604030504040204" pitchFamily="34" charset="-120"/>
            </a:rPr>
            <a:t>檢附</a:t>
          </a:r>
          <a:r>
            <a:rPr lang="en-US" altLang="zh-TW" sz="2700" b="1" kern="1200" dirty="0">
              <a:solidFill>
                <a:schemeClr val="tx1"/>
              </a:solidFill>
              <a:latin typeface="微軟正黑體" panose="020B0604030504040204" pitchFamily="34" charset="-120"/>
              <a:ea typeface="微軟正黑體" panose="020B0604030504040204" pitchFamily="34" charset="-120"/>
            </a:rPr>
            <a:t>3</a:t>
          </a:r>
          <a:r>
            <a:rPr lang="zh-TW" altLang="en-US" sz="2700" b="1" kern="1200" dirty="0">
              <a:solidFill>
                <a:schemeClr val="tx1"/>
              </a:solidFill>
              <a:latin typeface="微軟正黑體" panose="020B0604030504040204" pitchFamily="34" charset="-120"/>
              <a:ea typeface="微軟正黑體" panose="020B0604030504040204" pitchFamily="34" charset="-120"/>
            </a:rPr>
            <a:t>家估價單</a:t>
          </a:r>
          <a:r>
            <a:rPr lang="zh-TW" altLang="en-US" sz="2700" b="0" kern="1200" dirty="0">
              <a:solidFill>
                <a:schemeClr val="tx1"/>
              </a:solidFill>
              <a:latin typeface="微軟正黑體" panose="020B0604030504040204" pitchFamily="34" charset="-120"/>
              <a:ea typeface="微軟正黑體" panose="020B0604030504040204" pitchFamily="34" charset="-120"/>
            </a:rPr>
            <a:t>及包含請購項目之</a:t>
          </a:r>
          <a:r>
            <a:rPr lang="zh-TW" altLang="en-US" sz="2700" b="1" kern="1200" dirty="0">
              <a:solidFill>
                <a:srgbClr val="FF0000"/>
              </a:solidFill>
              <a:latin typeface="微軟正黑體" panose="020B0604030504040204" pitchFamily="34" charset="-120"/>
              <a:ea typeface="微軟正黑體" panose="020B0604030504040204" pitchFamily="34" charset="-120"/>
            </a:rPr>
            <a:t>核定清單</a:t>
          </a:r>
          <a:r>
            <a:rPr lang="zh-TW" altLang="en-US" sz="2700" b="0" kern="1200" dirty="0">
              <a:solidFill>
                <a:schemeClr val="tx1"/>
              </a:solidFill>
              <a:latin typeface="微軟正黑體" panose="020B0604030504040204" pitchFamily="34" charset="-120"/>
              <a:ea typeface="微軟正黑體" panose="020B0604030504040204" pitchFamily="34" charset="-120"/>
            </a:rPr>
            <a:t>或</a:t>
          </a:r>
          <a:r>
            <a:rPr lang="zh-TW" altLang="en-US" sz="2700" b="1" kern="1200" dirty="0">
              <a:solidFill>
                <a:srgbClr val="FF0000"/>
              </a:solidFill>
              <a:latin typeface="微軟正黑體" panose="020B0604030504040204" pitchFamily="34" charset="-120"/>
              <a:ea typeface="微軟正黑體" panose="020B0604030504040204" pitchFamily="34" charset="-120"/>
            </a:rPr>
            <a:t>科技部同意變更函</a:t>
          </a:r>
          <a:r>
            <a:rPr lang="zh-TW" altLang="en-US" sz="2700" b="0" kern="1200" dirty="0">
              <a:solidFill>
                <a:schemeClr val="tx1"/>
              </a:solidFill>
              <a:latin typeface="微軟正黑體" panose="020B0604030504040204" pitchFamily="34" charset="-120"/>
              <a:ea typeface="微軟正黑體" panose="020B0604030504040204" pitchFamily="34" charset="-120"/>
            </a:rPr>
            <a:t>或</a:t>
          </a:r>
          <a:r>
            <a:rPr lang="zh-TW" altLang="en-US" sz="2700" b="1" kern="1200" dirty="0">
              <a:solidFill>
                <a:srgbClr val="FF0000"/>
              </a:solidFill>
              <a:latin typeface="微軟正黑體" panose="020B0604030504040204" pitchFamily="34" charset="-120"/>
              <a:ea typeface="微軟正黑體" panose="020B0604030504040204" pitchFamily="34" charset="-120"/>
            </a:rPr>
            <a:t>校內變更申請表</a:t>
          </a:r>
          <a:r>
            <a:rPr lang="zh-TW" altLang="en-US" sz="2700" b="0" kern="1200" dirty="0">
              <a:solidFill>
                <a:schemeClr val="tx1"/>
              </a:solidFill>
              <a:latin typeface="微軟正黑體" panose="020B0604030504040204" pitchFamily="34" charset="-120"/>
              <a:ea typeface="微軟正黑體" panose="020B0604030504040204" pitchFamily="34" charset="-120"/>
            </a:rPr>
            <a:t>影本。</a:t>
          </a:r>
        </a:p>
      </dsp:txBody>
      <dsp:txXfrm>
        <a:off x="53" y="2332511"/>
        <a:ext cx="5127426" cy="2001104"/>
      </dsp:txXfrm>
    </dsp:sp>
    <dsp:sp modelId="{4A0953D3-847A-4471-8682-9F19C68DFFA8}">
      <dsp:nvSpPr>
        <dsp:cNvPr id="0" name=""/>
        <dsp:cNvSpPr/>
      </dsp:nvSpPr>
      <dsp:spPr>
        <a:xfrm>
          <a:off x="5845319" y="192346"/>
          <a:ext cx="5127426" cy="230894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solidFill>
                <a:srgbClr val="2E58FF"/>
              </a:solidFill>
              <a:latin typeface="微軟正黑體" panose="020B0604030504040204" pitchFamily="34" charset="-120"/>
              <a:ea typeface="微軟正黑體" panose="020B0604030504040204" pitchFamily="34" charset="-120"/>
            </a:rPr>
            <a:t>耗材</a:t>
          </a:r>
          <a:r>
            <a:rPr lang="zh-TW" altLang="en-US" sz="2700" b="1" kern="1200" dirty="0">
              <a:solidFill>
                <a:schemeClr val="tx1"/>
              </a:solidFill>
              <a:latin typeface="微軟正黑體" panose="020B0604030504040204" pitchFamily="34" charset="-120"/>
              <a:ea typeface="微軟正黑體" panose="020B0604030504040204" pitchFamily="34" charset="-120"/>
            </a:rPr>
            <a:t>、物品、圖書及雜項費用</a:t>
          </a:r>
          <a:endParaRPr lang="en-US" altLang="zh-TW" sz="27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200150">
            <a:lnSpc>
              <a:spcPct val="90000"/>
            </a:lnSpc>
            <a:spcBef>
              <a:spcPct val="0"/>
            </a:spcBef>
            <a:spcAft>
              <a:spcPct val="35000"/>
            </a:spcAft>
            <a:buNone/>
          </a:pPr>
          <a:r>
            <a:rPr lang="zh-TW" altLang="en-US" sz="2700" kern="1200" dirty="0">
              <a:solidFill>
                <a:schemeClr val="tx1"/>
              </a:solidFill>
              <a:latin typeface="微軟正黑體" panose="020B0604030504040204" pitchFamily="34" charset="-120"/>
              <a:ea typeface="微軟正黑體" panose="020B0604030504040204" pitchFamily="34" charset="-120"/>
            </a:rPr>
            <a:t>總價</a:t>
          </a:r>
          <a:r>
            <a:rPr lang="en-US" altLang="zh-TW" sz="2700" kern="1200" dirty="0">
              <a:solidFill>
                <a:schemeClr val="tx1"/>
              </a:solidFill>
              <a:latin typeface="微軟正黑體" panose="020B0604030504040204" pitchFamily="34" charset="-120"/>
              <a:ea typeface="微軟正黑體" panose="020B0604030504040204" pitchFamily="34" charset="-120"/>
            </a:rPr>
            <a:t>&gt;10</a:t>
          </a:r>
          <a:r>
            <a:rPr lang="zh-TW" altLang="en-US" sz="2700" kern="1200" dirty="0">
              <a:solidFill>
                <a:schemeClr val="tx1"/>
              </a:solidFill>
              <a:latin typeface="微軟正黑體" panose="020B0604030504040204" pitchFamily="34" charset="-120"/>
              <a:ea typeface="微軟正黑體" panose="020B0604030504040204" pitchFamily="34" charset="-120"/>
            </a:rPr>
            <a:t>萬</a:t>
          </a:r>
        </a:p>
      </dsp:txBody>
      <dsp:txXfrm>
        <a:off x="5845319" y="192346"/>
        <a:ext cx="5127426" cy="2308945"/>
      </dsp:txXfrm>
    </dsp:sp>
    <dsp:sp modelId="{F1862075-CC20-4E21-A2CF-CCA18995E227}">
      <dsp:nvSpPr>
        <dsp:cNvPr id="0" name=""/>
        <dsp:cNvSpPr/>
      </dsp:nvSpPr>
      <dsp:spPr>
        <a:xfrm>
          <a:off x="5845319" y="2332511"/>
          <a:ext cx="5127426" cy="200110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a:solidFill>
                <a:schemeClr val="tx1"/>
              </a:solidFill>
              <a:latin typeface="微軟正黑體" panose="020B0604030504040204" pitchFamily="34" charset="-120"/>
              <a:ea typeface="微軟正黑體" panose="020B0604030504040204" pitchFamily="34" charset="-120"/>
            </a:rPr>
            <a:t>說明欄請</a:t>
          </a:r>
          <a:r>
            <a:rPr lang="zh-TW" altLang="en-US" sz="2700" b="1" kern="1200" dirty="0">
              <a:solidFill>
                <a:srgbClr val="FF0000"/>
              </a:solidFill>
              <a:latin typeface="微軟正黑體" panose="020B0604030504040204" pitchFamily="34" charset="-120"/>
              <a:ea typeface="微軟正黑體" panose="020B0604030504040204" pitchFamily="34" charset="-120"/>
            </a:rPr>
            <a:t>說明與計畫之相關性</a:t>
          </a:r>
          <a:r>
            <a:rPr lang="en-US" altLang="zh-TW" sz="2700" kern="1200" dirty="0">
              <a:solidFill>
                <a:schemeClr val="tx1"/>
              </a:solidFill>
              <a:latin typeface="微軟正黑體" panose="020B0604030504040204" pitchFamily="34" charset="-120"/>
              <a:ea typeface="微軟正黑體" panose="020B0604030504040204" pitchFamily="34" charset="-120"/>
            </a:rPr>
            <a:t>(</a:t>
          </a:r>
          <a:r>
            <a:rPr lang="zh-TW" altLang="en-US" sz="2700" kern="1200" dirty="0">
              <a:solidFill>
                <a:schemeClr val="tx1"/>
              </a:solidFill>
              <a:latin typeface="微軟正黑體" panose="020B0604030504040204" pitchFamily="34" charset="-120"/>
              <a:ea typeface="微軟正黑體" panose="020B0604030504040204" pitchFamily="34" charset="-120"/>
            </a:rPr>
            <a:t>或另紙說明</a:t>
          </a:r>
          <a:r>
            <a:rPr lang="en-US" altLang="zh-TW" sz="2700" kern="1200" dirty="0">
              <a:solidFill>
                <a:schemeClr val="tx1"/>
              </a:solidFill>
              <a:latin typeface="微軟正黑體" panose="020B0604030504040204" pitchFamily="34" charset="-120"/>
              <a:ea typeface="微軟正黑體" panose="020B0604030504040204" pitchFamily="34" charset="-120"/>
            </a:rPr>
            <a:t>)</a:t>
          </a:r>
          <a:endParaRPr lang="zh-TW" altLang="en-US" sz="2700" kern="1200" dirty="0">
            <a:solidFill>
              <a:schemeClr val="tx1"/>
            </a:solidFill>
            <a:latin typeface="微軟正黑體" panose="020B0604030504040204" pitchFamily="34" charset="-120"/>
            <a:ea typeface="微軟正黑體" panose="020B0604030504040204" pitchFamily="34" charset="-120"/>
          </a:endParaRPr>
        </a:p>
      </dsp:txBody>
      <dsp:txXfrm>
        <a:off x="5845319" y="2332511"/>
        <a:ext cx="5127426" cy="2001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2624B-B66A-465F-A41D-58FA3CA1969A}">
      <dsp:nvSpPr>
        <dsp:cNvPr id="0" name=""/>
        <dsp:cNvSpPr/>
      </dsp:nvSpPr>
      <dsp:spPr>
        <a:xfrm>
          <a:off x="0" y="223041"/>
          <a:ext cx="10972800" cy="8599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91592" rIns="851611"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solidFill>
                <a:schemeClr val="tx1"/>
              </a:solidFill>
              <a:latin typeface="微軟正黑體" panose="020B0604030504040204" pitchFamily="34" charset="-120"/>
              <a:ea typeface="微軟正黑體" panose="020B0604030504040204" pitchFamily="34" charset="-120"/>
            </a:rPr>
            <a:t>查核請款期間及時薪、日薪。</a:t>
          </a:r>
        </a:p>
      </dsp:txBody>
      <dsp:txXfrm>
        <a:off x="0" y="223041"/>
        <a:ext cx="10972800" cy="859950"/>
      </dsp:txXfrm>
    </dsp:sp>
    <dsp:sp modelId="{129E29BC-1168-469A-85A7-4A2AA4FC2610}">
      <dsp:nvSpPr>
        <dsp:cNvPr id="0" name=""/>
        <dsp:cNvSpPr/>
      </dsp:nvSpPr>
      <dsp:spPr>
        <a:xfrm>
          <a:off x="548640" y="16401"/>
          <a:ext cx="7680960"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研究人力費（臨時工）</a:t>
          </a:r>
        </a:p>
      </dsp:txBody>
      <dsp:txXfrm>
        <a:off x="568815" y="36576"/>
        <a:ext cx="7640610" cy="372930"/>
      </dsp:txXfrm>
    </dsp:sp>
    <dsp:sp modelId="{4592537E-8736-4EEA-8F4A-899034DE69E7}">
      <dsp:nvSpPr>
        <dsp:cNvPr id="0" name=""/>
        <dsp:cNvSpPr/>
      </dsp:nvSpPr>
      <dsp:spPr>
        <a:xfrm>
          <a:off x="0" y="1365231"/>
          <a:ext cx="10972800" cy="8599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91592" rIns="851611"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solidFill>
                <a:schemeClr val="tx1"/>
              </a:solidFill>
              <a:latin typeface="微軟正黑體" panose="020B0604030504040204" pitchFamily="34" charset="-120"/>
              <a:ea typeface="微軟正黑體" panose="020B0604030504040204" pitchFamily="34" charset="-120"/>
            </a:rPr>
            <a:t>查核是否約用人員於約用期間出差。</a:t>
          </a:r>
        </a:p>
      </dsp:txBody>
      <dsp:txXfrm>
        <a:off x="0" y="1365231"/>
        <a:ext cx="10972800" cy="859950"/>
      </dsp:txXfrm>
    </dsp:sp>
    <dsp:sp modelId="{A2EF2EDF-9252-4458-B631-6A30F1E17DEA}">
      <dsp:nvSpPr>
        <dsp:cNvPr id="0" name=""/>
        <dsp:cNvSpPr/>
      </dsp:nvSpPr>
      <dsp:spPr>
        <a:xfrm>
          <a:off x="548640" y="1158591"/>
          <a:ext cx="7680960"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國內出差（約用研究人員）</a:t>
          </a:r>
        </a:p>
      </dsp:txBody>
      <dsp:txXfrm>
        <a:off x="568815" y="1178766"/>
        <a:ext cx="7640610" cy="372930"/>
      </dsp:txXfrm>
    </dsp:sp>
    <dsp:sp modelId="{9CC675B7-7CED-4BB4-84DE-A63BDEECA076}">
      <dsp:nvSpPr>
        <dsp:cNvPr id="0" name=""/>
        <dsp:cNvSpPr/>
      </dsp:nvSpPr>
      <dsp:spPr>
        <a:xfrm>
          <a:off x="0" y="2507421"/>
          <a:ext cx="10972800" cy="8599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91592" rIns="851611"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solidFill>
                <a:schemeClr val="tx1"/>
              </a:solidFill>
              <a:latin typeface="微軟正黑體" panose="020B0604030504040204" pitchFamily="34" charset="-120"/>
              <a:ea typeface="微軟正黑體" panose="020B0604030504040204" pitchFamily="34" charset="-120"/>
            </a:rPr>
            <a:t>核銷時請檢附研究計畫申請書有該行程之頁面或簽核之校內變更申請表影本。</a:t>
          </a:r>
        </a:p>
      </dsp:txBody>
      <dsp:txXfrm>
        <a:off x="0" y="2507421"/>
        <a:ext cx="10972800" cy="859950"/>
      </dsp:txXfrm>
    </dsp:sp>
    <dsp:sp modelId="{427426E0-0EB7-4B19-9E3A-85B2CCFFCC08}">
      <dsp:nvSpPr>
        <dsp:cNvPr id="0" name=""/>
        <dsp:cNvSpPr/>
      </dsp:nvSpPr>
      <dsp:spPr>
        <a:xfrm>
          <a:off x="548640" y="2300781"/>
          <a:ext cx="768096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國外學者來臺</a:t>
          </a:r>
        </a:p>
      </dsp:txBody>
      <dsp:txXfrm>
        <a:off x="568815" y="2320956"/>
        <a:ext cx="7640610" cy="372930"/>
      </dsp:txXfrm>
    </dsp:sp>
    <dsp:sp modelId="{AFB42C29-3A75-4160-9473-A632509D5CF7}">
      <dsp:nvSpPr>
        <dsp:cNvPr id="0" name=""/>
        <dsp:cNvSpPr/>
      </dsp:nvSpPr>
      <dsp:spPr>
        <a:xfrm>
          <a:off x="0" y="3649611"/>
          <a:ext cx="10972800" cy="8599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91592" rIns="851611"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solidFill>
                <a:schemeClr val="tx1"/>
              </a:solidFill>
              <a:latin typeface="微軟正黑體" panose="020B0604030504040204" pitchFamily="34" charset="-120"/>
              <a:ea typeface="微軟正黑體" panose="020B0604030504040204" pitchFamily="34" charset="-120"/>
            </a:rPr>
            <a:t>請檢附研究計畫申請書有該行程之頁面或簽核之校內變更申請表影本。</a:t>
          </a:r>
        </a:p>
      </dsp:txBody>
      <dsp:txXfrm>
        <a:off x="0" y="3649611"/>
        <a:ext cx="10972800" cy="859950"/>
      </dsp:txXfrm>
    </dsp:sp>
    <dsp:sp modelId="{DA8974D0-E94C-47E5-B5C0-0D9E56B63B67}">
      <dsp:nvSpPr>
        <dsp:cNvPr id="0" name=""/>
        <dsp:cNvSpPr/>
      </dsp:nvSpPr>
      <dsp:spPr>
        <a:xfrm>
          <a:off x="548640" y="3442971"/>
          <a:ext cx="7680960"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國外差旅費</a:t>
          </a:r>
        </a:p>
      </dsp:txBody>
      <dsp:txXfrm>
        <a:off x="568815" y="3463146"/>
        <a:ext cx="764061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364E4-35EF-5749-8517-7ACD4410E2D4}" type="datetimeFigureOut">
              <a:rPr lang="en-TW" smtClean="0"/>
              <a:t>10/25/2021</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7A6CC-730D-9C4A-8265-AC7A3EEBDC9B}" type="slidenum">
              <a:rPr lang="en-TW" smtClean="0"/>
              <a:t>‹#›</a:t>
            </a:fld>
            <a:endParaRPr lang="en-TW"/>
          </a:p>
        </p:txBody>
      </p:sp>
    </p:spTree>
    <p:extLst>
      <p:ext uri="{BB962C8B-B14F-4D97-AF65-F5344CB8AC3E}">
        <p14:creationId xmlns:p14="http://schemas.microsoft.com/office/powerpoint/2010/main" val="288445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C367A6CC-730D-9C4A-8265-AC7A3EEBDC9B}" type="slidenum">
              <a:rPr lang="en-TW" smtClean="0"/>
              <a:t>2</a:t>
            </a:fld>
            <a:endParaRPr lang="en-TW"/>
          </a:p>
        </p:txBody>
      </p:sp>
    </p:spTree>
    <p:extLst>
      <p:ext uri="{BB962C8B-B14F-4D97-AF65-F5344CB8AC3E}">
        <p14:creationId xmlns:p14="http://schemas.microsoft.com/office/powerpoint/2010/main" val="376931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C367A6CC-730D-9C4A-8265-AC7A3EEBDC9B}" type="slidenum">
              <a:rPr lang="en-TW" smtClean="0"/>
              <a:t>6</a:t>
            </a:fld>
            <a:endParaRPr lang="en-TW"/>
          </a:p>
        </p:txBody>
      </p:sp>
    </p:spTree>
    <p:extLst>
      <p:ext uri="{BB962C8B-B14F-4D97-AF65-F5344CB8AC3E}">
        <p14:creationId xmlns:p14="http://schemas.microsoft.com/office/powerpoint/2010/main" val="291884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C367A6CC-730D-9C4A-8265-AC7A3EEBDC9B}" type="slidenum">
              <a:rPr lang="en-TW" smtClean="0"/>
              <a:t>14</a:t>
            </a:fld>
            <a:endParaRPr lang="en-TW"/>
          </a:p>
        </p:txBody>
      </p:sp>
    </p:spTree>
    <p:extLst>
      <p:ext uri="{BB962C8B-B14F-4D97-AF65-F5344CB8AC3E}">
        <p14:creationId xmlns:p14="http://schemas.microsoft.com/office/powerpoint/2010/main" val="1310910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8"/>
            <a:ext cx="10363200" cy="1470025"/>
          </a:xfrm>
          <a:solidFill>
            <a:srgbClr val="FFFFFF">
              <a:alpha val="80000"/>
            </a:srgbClr>
          </a:solidFill>
        </p:spPr>
        <p:txBody>
          <a:bodyPr>
            <a:normAutofit/>
          </a:bodyPr>
          <a:lstStyle>
            <a:lvl1pPr>
              <a:defRPr sz="4000" b="1" baseline="0"/>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solidFill>
            <a:srgbClr val="FFFFFF">
              <a:alpha val="80000"/>
            </a:srgbClr>
          </a:solidFill>
        </p:spPr>
        <p:txBody>
          <a:bodyPr/>
          <a:lstStyle>
            <a:lvl1pPr marL="0" indent="0" algn="ctr">
              <a:buNone/>
              <a:defRPr baseline="0">
                <a:solidFill>
                  <a:schemeClr val="tx1">
                    <a:tint val="75000"/>
                  </a:schemeClr>
                </a:solidFill>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C22104E-8A37-4561-90C1-E2A2FA2C4A6E}"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baseline="0">
                <a:ea typeface="微軟正黑體" panose="020B0604030504040204" pitchFamily="34" charset="-12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b="1" i="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C22104E-8A37-4561-90C1-E2A2FA2C4A6E}"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i="0" baseline="0"/>
            </a:lvl1p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i="0" baseline="0"/>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i="0" baseline="0"/>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22104E-8A37-4561-90C1-E2A2FA2C4A6E}" type="datetimeFigureOut">
              <a:rPr lang="en-GB" smtClean="0"/>
              <a:t>25/10/2021</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4000" b="1" i="0" kern="1200" baseline="0">
          <a:solidFill>
            <a:schemeClr val="tx1"/>
          </a:solidFill>
          <a:latin typeface="+mj-lt"/>
          <a:ea typeface="微軟正黑體" panose="020B0604030504040204" pitchFamily="34" charset="-120"/>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ost.gov.tw/folksonomy/list?menu_id=f6d5c23c-b3ce-438e-911b-12a705dbac5a&amp;subSite=&amp;l=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research.tku.edu.tw/zh_tw/SOP/ResearchProjec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ost.gov.tw/" TargetMode="External"/><Relationship Id="rId2" Type="http://schemas.openxmlformats.org/officeDocument/2006/relationships/hyperlink" Target="https://finfo.ais.tku.edu.tw/b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TW" altLang="en-US" sz="4400" dirty="0"/>
              <a:t>科技部專題研究計畫</a:t>
            </a:r>
            <a:r>
              <a:rPr lang="en-US" altLang="zh-TW" sz="4400" dirty="0"/>
              <a:t>—</a:t>
            </a:r>
            <a:br>
              <a:rPr lang="en-US" altLang="zh-TW" sz="4400" dirty="0"/>
            </a:br>
            <a:r>
              <a:rPr lang="zh-TW" altLang="en-US" sz="4400" dirty="0"/>
              <a:t>變更申請、請購</a:t>
            </a:r>
            <a:r>
              <a:rPr lang="en-US" altLang="zh-TW" sz="4400" dirty="0"/>
              <a:t>/</a:t>
            </a:r>
            <a:r>
              <a:rPr lang="zh-TW" altLang="en-US" sz="4400" dirty="0"/>
              <a:t>核銷會簽研發處情形</a:t>
            </a:r>
            <a:endParaRPr lang="en-GB" sz="4400" dirty="0"/>
          </a:p>
        </p:txBody>
      </p:sp>
      <p:sp>
        <p:nvSpPr>
          <p:cNvPr id="3" name="Subtitle 2"/>
          <p:cNvSpPr>
            <a:spLocks noGrp="1"/>
          </p:cNvSpPr>
          <p:nvPr>
            <p:ph type="subTitle" idx="1"/>
          </p:nvPr>
        </p:nvSpPr>
        <p:spPr/>
        <p:txBody>
          <a:bodyPr anchor="ctr">
            <a:normAutofit/>
          </a:bodyPr>
          <a:lstStyle/>
          <a:p>
            <a:r>
              <a:rPr lang="zh-TW" altLang="en-US" sz="3600" b="1" dirty="0">
                <a:solidFill>
                  <a:schemeClr val="tx2"/>
                </a:solidFill>
              </a:rPr>
              <a:t>研究暨產學組</a:t>
            </a:r>
            <a:endParaRPr lang="en-US" altLang="zh-TW" sz="3600" b="1" dirty="0">
              <a:solidFill>
                <a:schemeClr val="tx2"/>
              </a:solidFill>
            </a:endParaRPr>
          </a:p>
          <a:p>
            <a:r>
              <a:rPr lang="zh-TW" altLang="en-US" sz="3600" b="1" dirty="0">
                <a:solidFill>
                  <a:schemeClr val="tx2"/>
                </a:solidFill>
              </a:rPr>
              <a:t>潘伯申組長</a:t>
            </a:r>
            <a:endParaRPr lang="en-US" altLang="zh-TW" sz="3600" b="1" dirty="0">
              <a:solidFill>
                <a:schemeClr val="tx2"/>
              </a:solidFill>
            </a:endParaRPr>
          </a:p>
        </p:txBody>
      </p:sp>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範例４：計畫執行</a:t>
            </a:r>
            <a:r>
              <a:rPr lang="zh-TW" altLang="en-US" dirty="0">
                <a:solidFill>
                  <a:srgbClr val="2E58FF"/>
                </a:solidFill>
              </a:rPr>
              <a:t>期限</a:t>
            </a:r>
            <a:r>
              <a:rPr lang="zh-TW" altLang="en-US" dirty="0"/>
              <a:t>變更</a:t>
            </a:r>
          </a:p>
        </p:txBody>
      </p:sp>
      <p:sp>
        <p:nvSpPr>
          <p:cNvPr id="6" name="內容版面配置區 5"/>
          <p:cNvSpPr>
            <a:spLocks noGrp="1"/>
          </p:cNvSpPr>
          <p:nvPr>
            <p:ph idx="1"/>
          </p:nvPr>
        </p:nvSpPr>
        <p:spPr>
          <a:xfrm>
            <a:off x="1981200" y="1268761"/>
            <a:ext cx="8147248" cy="1370480"/>
          </a:xfrm>
        </p:spPr>
        <p:txBody>
          <a:bodyPr>
            <a:noAutofit/>
          </a:bodyPr>
          <a:lstStyle/>
          <a:p>
            <a:pPr marL="0" indent="0">
              <a:buNone/>
            </a:pPr>
            <a:r>
              <a:rPr lang="zh-TW" altLang="en-US" sz="2800" dirty="0">
                <a:latin typeface="+mj-ea"/>
                <a:ea typeface="+mj-ea"/>
              </a:rPr>
              <a:t>執行期間變更以</a:t>
            </a:r>
            <a:r>
              <a:rPr lang="zh-TW" altLang="en-US" sz="2800" dirty="0">
                <a:solidFill>
                  <a:srgbClr val="FF0000"/>
                </a:solidFill>
                <a:latin typeface="+mj-ea"/>
                <a:ea typeface="+mj-ea"/>
              </a:rPr>
              <a:t>一次為原則</a:t>
            </a:r>
            <a:r>
              <a:rPr lang="zh-TW" altLang="en-US" sz="2800" dirty="0">
                <a:latin typeface="+mj-ea"/>
                <a:ea typeface="+mj-ea"/>
              </a:rPr>
              <a:t>，除特殊情形者外，</a:t>
            </a:r>
            <a:br>
              <a:rPr lang="en-US" altLang="zh-TW" sz="2800" dirty="0">
                <a:latin typeface="+mj-ea"/>
                <a:ea typeface="+mj-ea"/>
              </a:rPr>
            </a:br>
            <a:r>
              <a:rPr lang="zh-TW" altLang="en-US" sz="2800" dirty="0">
                <a:solidFill>
                  <a:srgbClr val="FF0000"/>
                </a:solidFill>
                <a:latin typeface="+mj-ea"/>
                <a:ea typeface="+mj-ea"/>
              </a:rPr>
              <a:t>延長期間</a:t>
            </a:r>
            <a:r>
              <a:rPr lang="zh-TW" altLang="en-US" sz="2800" dirty="0">
                <a:latin typeface="+mj-ea"/>
                <a:ea typeface="+mj-ea"/>
              </a:rPr>
              <a:t>最多以</a:t>
            </a:r>
            <a:r>
              <a:rPr lang="zh-TW" altLang="en-US" sz="2800" dirty="0">
                <a:solidFill>
                  <a:srgbClr val="FF0000"/>
                </a:solidFill>
                <a:latin typeface="+mj-ea"/>
                <a:ea typeface="+mj-ea"/>
              </a:rPr>
              <a:t>一年為限</a:t>
            </a:r>
            <a:r>
              <a:rPr lang="zh-TW" altLang="en-US" sz="2800" dirty="0">
                <a:latin typeface="+mj-ea"/>
                <a:ea typeface="+mj-ea"/>
              </a:rPr>
              <a:t>；延長期間內所需費用，不另予補助。</a:t>
            </a:r>
          </a:p>
        </p:txBody>
      </p:sp>
      <p:sp>
        <p:nvSpPr>
          <p:cNvPr id="7" name="object 2"/>
          <p:cNvSpPr/>
          <p:nvPr/>
        </p:nvSpPr>
        <p:spPr>
          <a:xfrm>
            <a:off x="12499847" y="6281928"/>
            <a:ext cx="295655" cy="347472"/>
          </a:xfrm>
          <a:prstGeom prst="rect">
            <a:avLst/>
          </a:prstGeom>
          <a:blipFill>
            <a:blip r:embed="rId2" cstate="print"/>
            <a:stretch>
              <a:fillRect/>
            </a:stretch>
          </a:blipFill>
        </p:spPr>
        <p:txBody>
          <a:bodyPr wrap="square" lIns="0" tIns="0" rIns="0" bIns="0" rtlCol="0"/>
          <a:lstStyle/>
          <a:p>
            <a:endParaRPr/>
          </a:p>
        </p:txBody>
      </p:sp>
      <p:sp>
        <p:nvSpPr>
          <p:cNvPr id="8" name="object 3"/>
          <p:cNvSpPr txBox="1"/>
          <p:nvPr/>
        </p:nvSpPr>
        <p:spPr>
          <a:xfrm>
            <a:off x="12585954" y="6318300"/>
            <a:ext cx="110489"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5</a:t>
            </a:r>
            <a:endParaRPr sz="1200">
              <a:latin typeface="Arial"/>
              <a:cs typeface="Arial"/>
            </a:endParaRPr>
          </a:p>
        </p:txBody>
      </p:sp>
      <p:sp>
        <p:nvSpPr>
          <p:cNvPr id="10" name="object 4"/>
          <p:cNvSpPr/>
          <p:nvPr/>
        </p:nvSpPr>
        <p:spPr>
          <a:xfrm>
            <a:off x="609600" y="2639241"/>
            <a:ext cx="11103024" cy="3816423"/>
          </a:xfrm>
          <a:prstGeom prst="rect">
            <a:avLst/>
          </a:prstGeom>
          <a:blipFill>
            <a:blip r:embed="rId3" cstate="print"/>
            <a:stretch>
              <a:fillRect/>
            </a:stretch>
          </a:blipFill>
        </p:spPr>
        <p:txBody>
          <a:bodyPr wrap="square" lIns="0" tIns="0" rIns="0" bIns="0" rtlCol="0"/>
          <a:lstStyle/>
          <a:p>
            <a:endParaRPr/>
          </a:p>
        </p:txBody>
      </p:sp>
      <p:sp>
        <p:nvSpPr>
          <p:cNvPr id="9" name="文字版面配置區 4"/>
          <p:cNvSpPr txBox="1">
            <a:spLocks/>
          </p:cNvSpPr>
          <p:nvPr/>
        </p:nvSpPr>
        <p:spPr>
          <a:xfrm>
            <a:off x="21174" y="0"/>
            <a:ext cx="1953816" cy="6926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chor="ct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zh-TW" altLang="en-US" b="1" dirty="0">
                <a:solidFill>
                  <a:srgbClr val="2E58FF"/>
                </a:solidFill>
                <a:latin typeface="+mj-ea"/>
                <a:ea typeface="+mj-ea"/>
              </a:rPr>
              <a:t>科技部變更</a:t>
            </a:r>
          </a:p>
        </p:txBody>
      </p:sp>
    </p:spTree>
    <p:extLst>
      <p:ext uri="{BB962C8B-B14F-4D97-AF65-F5344CB8AC3E}">
        <p14:creationId xmlns:p14="http://schemas.microsoft.com/office/powerpoint/2010/main" val="333004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步驟五</a:t>
            </a:r>
            <a:r>
              <a:rPr lang="en-US" altLang="zh-TW" dirty="0"/>
              <a:t>:</a:t>
            </a:r>
            <a:r>
              <a:rPr lang="zh-TW" altLang="en-US" dirty="0">
                <a:solidFill>
                  <a:srgbClr val="2E58FF"/>
                </a:solidFill>
              </a:rPr>
              <a:t>上傳</a:t>
            </a:r>
            <a:r>
              <a:rPr lang="zh-TW" altLang="en-US" dirty="0"/>
              <a:t>附件</a:t>
            </a:r>
            <a:r>
              <a:rPr lang="en-US" altLang="zh-TW" dirty="0"/>
              <a:t>&amp;</a:t>
            </a:r>
            <a:r>
              <a:rPr lang="zh-TW" altLang="en-US" dirty="0"/>
              <a:t>送出</a:t>
            </a:r>
          </a:p>
        </p:txBody>
      </p:sp>
      <p:pic>
        <p:nvPicPr>
          <p:cNvPr id="5" name="內容版面配置區 4"/>
          <p:cNvPicPr>
            <a:picLocks noGrp="1" noChangeAspect="1"/>
          </p:cNvPicPr>
          <p:nvPr>
            <p:ph idx="1"/>
          </p:nvPr>
        </p:nvPicPr>
        <p:blipFill>
          <a:blip r:embed="rId2"/>
          <a:stretch>
            <a:fillRect/>
          </a:stretch>
        </p:blipFill>
        <p:spPr>
          <a:xfrm>
            <a:off x="593643" y="1124744"/>
            <a:ext cx="11263462" cy="5440362"/>
          </a:xfrm>
          <a:prstGeom prst="rect">
            <a:avLst/>
          </a:prstGeom>
          <a:solidFill>
            <a:schemeClr val="bg1"/>
          </a:solidFill>
        </p:spPr>
      </p:pic>
      <p:sp>
        <p:nvSpPr>
          <p:cNvPr id="7" name="矩形 6"/>
          <p:cNvSpPr/>
          <p:nvPr/>
        </p:nvSpPr>
        <p:spPr>
          <a:xfrm>
            <a:off x="850302" y="1246989"/>
            <a:ext cx="64807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33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26557"/>
            <a:ext cx="10972800" cy="639010"/>
          </a:xfrm>
        </p:spPr>
        <p:txBody>
          <a:bodyPr>
            <a:normAutofit fontScale="90000"/>
          </a:bodyPr>
          <a:lstStyle/>
          <a:p>
            <a:r>
              <a:rPr lang="zh-TW" altLang="en-US" dirty="0"/>
              <a:t>步驟六</a:t>
            </a:r>
            <a:r>
              <a:rPr lang="en-US" altLang="zh-TW" dirty="0"/>
              <a:t>:</a:t>
            </a:r>
            <a:r>
              <a:rPr lang="zh-TW" altLang="en-US" dirty="0">
                <a:solidFill>
                  <a:srgbClr val="2E58FF"/>
                </a:solidFill>
              </a:rPr>
              <a:t>列印</a:t>
            </a:r>
            <a:r>
              <a:rPr lang="zh-TW" altLang="en-US" dirty="0"/>
              <a:t>變更申請表</a:t>
            </a:r>
          </a:p>
        </p:txBody>
      </p:sp>
      <p:pic>
        <p:nvPicPr>
          <p:cNvPr id="4" name="內容版面配置區 3"/>
          <p:cNvPicPr>
            <a:picLocks noGrp="1" noChangeAspect="1"/>
          </p:cNvPicPr>
          <p:nvPr>
            <p:ph idx="1"/>
          </p:nvPr>
        </p:nvPicPr>
        <p:blipFill>
          <a:blip r:embed="rId2"/>
          <a:stretch>
            <a:fillRect/>
          </a:stretch>
        </p:blipFill>
        <p:spPr>
          <a:xfrm>
            <a:off x="659396" y="1261515"/>
            <a:ext cx="10441160" cy="5457879"/>
          </a:xfrm>
          <a:prstGeom prst="rect">
            <a:avLst/>
          </a:prstGeom>
        </p:spPr>
      </p:pic>
      <p:sp>
        <p:nvSpPr>
          <p:cNvPr id="6" name="矩形 5"/>
          <p:cNvSpPr/>
          <p:nvPr/>
        </p:nvSpPr>
        <p:spPr>
          <a:xfrm>
            <a:off x="9480376" y="3789040"/>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95400" y="5445224"/>
            <a:ext cx="17281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007768" y="5445224"/>
            <a:ext cx="11521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版面配置區 4"/>
          <p:cNvSpPr txBox="1">
            <a:spLocks/>
          </p:cNvSpPr>
          <p:nvPr/>
        </p:nvSpPr>
        <p:spPr>
          <a:xfrm>
            <a:off x="1199456" y="795462"/>
            <a:ext cx="7734019" cy="521538"/>
          </a:xfrm>
          <a:prstGeom prst="rect">
            <a:avLst/>
          </a:prstGeom>
        </p:spPr>
        <p:txBody>
          <a:bodyPr vert="horz" lIns="91440" tIns="45720" rIns="91440" bIns="45720" rtlCol="0" anchor="ctr">
            <a:normAutofit fontScale="92500" lnSpcReduction="10000"/>
          </a:bodyPr>
          <a:lstStyle>
            <a:lvl1pPr marL="257175" indent="-257175" algn="l" defTabSz="685800" rtl="0" eaLnBrk="1" latinLnBrk="0" hangingPunct="1">
              <a:spcBef>
                <a:spcPct val="20000"/>
              </a:spcBef>
              <a:buFont typeface="Arial" pitchFamily="34" charset="0"/>
              <a:buChar char="•"/>
              <a:defRPr sz="2400" b="1" i="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zh-TW" altLang="en-US" sz="3200" dirty="0">
                <a:latin typeface="微軟正黑體" panose="020B0604030504040204" pitchFamily="34" charset="-120"/>
                <a:ea typeface="微軟正黑體" panose="020B0604030504040204" pitchFamily="34" charset="-120"/>
              </a:rPr>
              <a:t>經主持人及系所主管簽章後送研發處</a:t>
            </a:r>
          </a:p>
        </p:txBody>
      </p:sp>
    </p:spTree>
    <p:extLst>
      <p:ext uri="{BB962C8B-B14F-4D97-AF65-F5344CB8AC3E}">
        <p14:creationId xmlns:p14="http://schemas.microsoft.com/office/powerpoint/2010/main" val="349746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變更理由書寫原則及提醒</a:t>
            </a:r>
            <a:r>
              <a:rPr lang="en-US" altLang="zh-TW" dirty="0"/>
              <a:t>-</a:t>
            </a:r>
            <a:r>
              <a:rPr lang="zh-TW" altLang="en-US" dirty="0"/>
              <a:t>研究設備費</a:t>
            </a:r>
            <a:endParaRPr lang="en-GB" dirty="0"/>
          </a:p>
        </p:txBody>
      </p:sp>
      <p:sp>
        <p:nvSpPr>
          <p:cNvPr id="5" name="文字版面配置區 4"/>
          <p:cNvSpPr>
            <a:spLocks noGrp="1"/>
          </p:cNvSpPr>
          <p:nvPr>
            <p:ph type="body" idx="1"/>
          </p:nvPr>
        </p:nvSpPr>
        <p:spPr/>
        <p:txBody>
          <a:bodyPr anchor="ctr">
            <a:normAutofit/>
          </a:bodyPr>
          <a:lstStyle/>
          <a:p>
            <a:pPr algn="ctr"/>
            <a:r>
              <a:rPr lang="zh-TW" altLang="en-US" sz="3200" dirty="0">
                <a:solidFill>
                  <a:srgbClr val="2E58FF"/>
                </a:solidFill>
                <a:latin typeface="微軟正黑體" panose="020B0604030504040204" pitchFamily="34" charset="-120"/>
                <a:ea typeface="微軟正黑體" panose="020B0604030504040204" pitchFamily="34" charset="-120"/>
              </a:rPr>
              <a:t>增列</a:t>
            </a:r>
            <a:r>
              <a:rPr lang="zh-TW" altLang="en-US" sz="3200" dirty="0">
                <a:latin typeface="微軟正黑體" panose="020B0604030504040204" pitchFamily="34" charset="-120"/>
                <a:ea typeface="微軟正黑體" panose="020B0604030504040204" pitchFamily="34" charset="-120"/>
              </a:rPr>
              <a:t>研究</a:t>
            </a:r>
            <a:r>
              <a:rPr lang="zh-TW" altLang="en-US" sz="3200" dirty="0">
                <a:solidFill>
                  <a:srgbClr val="2E58FF"/>
                </a:solidFill>
                <a:latin typeface="微軟正黑體" panose="020B0604030504040204" pitchFamily="34" charset="-120"/>
                <a:ea typeface="微軟正黑體" panose="020B0604030504040204" pitchFamily="34" charset="-120"/>
              </a:rPr>
              <a:t>設備</a:t>
            </a:r>
            <a:r>
              <a:rPr lang="zh-TW" altLang="en-US" sz="3200" dirty="0">
                <a:latin typeface="微軟正黑體" panose="020B0604030504040204" pitchFamily="34" charset="-120"/>
                <a:ea typeface="微軟正黑體" panose="020B0604030504040204" pitchFamily="34" charset="-120"/>
              </a:rPr>
              <a:t>項目</a:t>
            </a:r>
          </a:p>
        </p:txBody>
      </p:sp>
      <p:sp>
        <p:nvSpPr>
          <p:cNvPr id="3" name="Content Placeholder 2"/>
          <p:cNvSpPr>
            <a:spLocks noGrp="1"/>
          </p:cNvSpPr>
          <p:nvPr>
            <p:ph sz="half" idx="2"/>
          </p:nvPr>
        </p:nvSpPr>
        <p:spPr/>
        <p:txBody>
          <a:bodyPr>
            <a:normAutofit/>
          </a:bodyPr>
          <a:lstStyle/>
          <a:p>
            <a:pPr>
              <a:tabLst>
                <a:tab pos="4130675" algn="l"/>
              </a:tabLst>
            </a:pPr>
            <a:r>
              <a:rPr lang="zh-TW" altLang="en-US" sz="2800" dirty="0">
                <a:latin typeface="微軟正黑體" panose="020B0604030504040204" pitchFamily="34" charset="-120"/>
                <a:ea typeface="微軟正黑體" panose="020B0604030504040204" pitchFamily="34" charset="-120"/>
              </a:rPr>
              <a:t>因</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原因或用途</a:t>
            </a:r>
            <a:r>
              <a:rPr lang="en-US" altLang="zh-TW" sz="2800" u="sng"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，故需增加購買</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項目名稱</a:t>
            </a:r>
            <a:r>
              <a:rPr lang="en-US" altLang="zh-TW" sz="2800" u="sng"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單價約○萬元，數量○</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，擬從</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○○費</a:t>
            </a:r>
            <a:r>
              <a:rPr lang="en-US" altLang="zh-TW" sz="2800" u="sng"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流入○○○元至研究設備費。</a:t>
            </a:r>
            <a:endParaRPr lang="en-GB" sz="2800" dirty="0">
              <a:latin typeface="微軟正黑體" panose="020B0604030504040204" pitchFamily="34" charset="-120"/>
              <a:ea typeface="微軟正黑體" panose="020B0604030504040204" pitchFamily="34" charset="-120"/>
            </a:endParaRPr>
          </a:p>
        </p:txBody>
      </p:sp>
      <p:sp>
        <p:nvSpPr>
          <p:cNvPr id="6" name="文字版面配置區 5"/>
          <p:cNvSpPr>
            <a:spLocks noGrp="1"/>
          </p:cNvSpPr>
          <p:nvPr>
            <p:ph type="body" sz="quarter" idx="3"/>
          </p:nvPr>
        </p:nvSpPr>
        <p:spPr/>
        <p:txBody>
          <a:bodyPr anchor="ctr">
            <a:normAutofit/>
          </a:bodyPr>
          <a:lstStyle/>
          <a:p>
            <a:pPr algn="ctr"/>
            <a:r>
              <a:rPr lang="zh-TW" altLang="en-US" sz="3200" dirty="0">
                <a:latin typeface="微軟正黑體" panose="020B0604030504040204" pitchFamily="34" charset="-120"/>
                <a:ea typeface="微軟正黑體" panose="020B0604030504040204" pitchFamily="34" charset="-120"/>
              </a:rPr>
              <a:t>研究</a:t>
            </a:r>
            <a:r>
              <a:rPr lang="zh-TW" altLang="en-US" sz="3200" dirty="0">
                <a:solidFill>
                  <a:srgbClr val="2E58FF"/>
                </a:solidFill>
                <a:latin typeface="微軟正黑體" panose="020B0604030504040204" pitchFamily="34" charset="-120"/>
                <a:ea typeface="微軟正黑體" panose="020B0604030504040204" pitchFamily="34" charset="-120"/>
              </a:rPr>
              <a:t>設備</a:t>
            </a:r>
            <a:r>
              <a:rPr lang="zh-TW" altLang="en-US" sz="3200" dirty="0">
                <a:latin typeface="微軟正黑體" panose="020B0604030504040204" pitchFamily="34" charset="-120"/>
                <a:ea typeface="微軟正黑體" panose="020B0604030504040204" pitchFamily="34" charset="-120"/>
              </a:rPr>
              <a:t>項目</a:t>
            </a:r>
            <a:r>
              <a:rPr lang="zh-TW" altLang="en-US" sz="3200" dirty="0">
                <a:solidFill>
                  <a:srgbClr val="2E58FF"/>
                </a:solidFill>
                <a:latin typeface="微軟正黑體" panose="020B0604030504040204" pitchFamily="34" charset="-120"/>
                <a:ea typeface="微軟正黑體" panose="020B0604030504040204" pitchFamily="34" charset="-120"/>
              </a:rPr>
              <a:t>變更</a:t>
            </a:r>
          </a:p>
        </p:txBody>
      </p:sp>
      <p:sp>
        <p:nvSpPr>
          <p:cNvPr id="4" name="Content Placeholder 3"/>
          <p:cNvSpPr>
            <a:spLocks noGrp="1"/>
          </p:cNvSpPr>
          <p:nvPr>
            <p:ph sz="quarter" idx="4"/>
          </p:nvPr>
        </p:nvSpPr>
        <p:spPr/>
        <p:txBody>
          <a:bodyPr>
            <a:normAutofit/>
          </a:bodyPr>
          <a:lstStyle/>
          <a:p>
            <a:pPr>
              <a:tabLst>
                <a:tab pos="4130675" algn="l"/>
              </a:tabLst>
            </a:pPr>
            <a:r>
              <a:rPr lang="zh-TW" altLang="en-US" sz="2800" dirty="0">
                <a:latin typeface="微軟正黑體" panose="020B0604030504040204" pitchFamily="34" charset="-120"/>
                <a:ea typeface="微軟正黑體" panose="020B0604030504040204" pitchFamily="34" charset="-120"/>
              </a:rPr>
              <a:t>因 </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原因或用途</a:t>
            </a:r>
            <a:r>
              <a:rPr lang="en-US" altLang="zh-TW" sz="2800" u="sng"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，需增加</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或變更為</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購買</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項目名稱</a:t>
            </a:r>
            <a:r>
              <a:rPr lang="en-US" altLang="zh-TW" sz="2800" u="sng"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單價約○萬元，數量○</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，原核定購買</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項目名稱</a:t>
            </a:r>
            <a:r>
              <a:rPr lang="en-US" altLang="zh-TW" sz="2800" u="sng"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因</a:t>
            </a:r>
            <a:r>
              <a:rPr lang="en-US" altLang="zh-TW" sz="2800" u="sng"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原因</a:t>
            </a:r>
            <a:r>
              <a:rPr lang="en-US" altLang="zh-TW" sz="2800" u="sng"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，不需購買。</a:t>
            </a:r>
            <a:endParaRPr lang="en-GB" altLang="zh-TW" sz="2800" dirty="0">
              <a:latin typeface="微軟正黑體" panose="020B0604030504040204" pitchFamily="34" charset="-120"/>
              <a:ea typeface="微軟正黑體" panose="020B0604030504040204" pitchFamily="34" charset="-120"/>
            </a:endParaRPr>
          </a:p>
          <a:p>
            <a:endParaRPr lang="en-GB" sz="2800" dirty="0"/>
          </a:p>
        </p:txBody>
      </p:sp>
    </p:spTree>
    <p:extLst>
      <p:ext uri="{BB962C8B-B14F-4D97-AF65-F5344CB8AC3E}">
        <p14:creationId xmlns:p14="http://schemas.microsoft.com/office/powerpoint/2010/main" val="290334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變更理由書寫原則及提醒</a:t>
            </a:r>
            <a:r>
              <a:rPr lang="en-US" altLang="zh-TW" dirty="0"/>
              <a:t>-</a:t>
            </a:r>
            <a:r>
              <a:rPr lang="zh-TW" altLang="en-US" dirty="0">
                <a:solidFill>
                  <a:srgbClr val="2E58FF"/>
                </a:solidFill>
              </a:rPr>
              <a:t>國外</a:t>
            </a:r>
            <a:r>
              <a:rPr lang="zh-TW" altLang="en-US" dirty="0"/>
              <a:t>差旅費</a:t>
            </a:r>
            <a:endParaRPr lang="en-GB" dirty="0"/>
          </a:p>
        </p:txBody>
      </p:sp>
      <p:sp>
        <p:nvSpPr>
          <p:cNvPr id="5" name="文字版面配置區 4"/>
          <p:cNvSpPr>
            <a:spLocks noGrp="1"/>
          </p:cNvSpPr>
          <p:nvPr>
            <p:ph type="body" idx="1"/>
          </p:nvPr>
        </p:nvSpPr>
        <p:spPr/>
        <p:txBody>
          <a:bodyPr anchor="ctr">
            <a:normAutofit/>
          </a:bodyPr>
          <a:lstStyle/>
          <a:p>
            <a:pPr algn="ctr"/>
            <a:r>
              <a:rPr lang="zh-TW" altLang="en-US" sz="3200" dirty="0">
                <a:solidFill>
                  <a:srgbClr val="2E58FF"/>
                </a:solidFill>
                <a:latin typeface="微軟正黑體" panose="020B0604030504040204" pitchFamily="34" charset="-120"/>
                <a:ea typeface="微軟正黑體" panose="020B0604030504040204" pitchFamily="34" charset="-120"/>
              </a:rPr>
              <a:t>國外</a:t>
            </a:r>
            <a:r>
              <a:rPr lang="zh-TW" altLang="en-US" sz="3200" dirty="0">
                <a:latin typeface="微軟正黑體" panose="020B0604030504040204" pitchFamily="34" charset="-120"/>
                <a:ea typeface="微軟正黑體" panose="020B0604030504040204" pitchFamily="34" charset="-120"/>
              </a:rPr>
              <a:t>差旅費</a:t>
            </a:r>
            <a:r>
              <a:rPr lang="zh-TW" altLang="en-US" sz="3200" dirty="0">
                <a:solidFill>
                  <a:srgbClr val="2E58FF"/>
                </a:solidFill>
                <a:latin typeface="微軟正黑體" panose="020B0604030504040204" pitchFamily="34" charset="-120"/>
                <a:ea typeface="微軟正黑體" panose="020B0604030504040204" pitchFamily="34" charset="-120"/>
              </a:rPr>
              <a:t>種類</a:t>
            </a:r>
            <a:r>
              <a:rPr lang="zh-TW" altLang="en-US" sz="3200" dirty="0">
                <a:latin typeface="微軟正黑體" panose="020B0604030504040204" pitchFamily="34" charset="-120"/>
                <a:ea typeface="微軟正黑體" panose="020B0604030504040204" pitchFamily="34" charset="-120"/>
              </a:rPr>
              <a:t>變更</a:t>
            </a:r>
          </a:p>
        </p:txBody>
      </p:sp>
      <p:sp>
        <p:nvSpPr>
          <p:cNvPr id="3" name="Content Placeholder 2"/>
          <p:cNvSpPr>
            <a:spLocks noGrp="1"/>
          </p:cNvSpPr>
          <p:nvPr>
            <p:ph sz="half" idx="2"/>
          </p:nvPr>
        </p:nvSpPr>
        <p:spPr/>
        <p:txBody>
          <a:bodyPr>
            <a:normAutofit fontScale="92500"/>
          </a:bodyPr>
          <a:lstStyle/>
          <a:p>
            <a:pPr>
              <a:tabLst>
                <a:tab pos="4130675" algn="l"/>
              </a:tabLst>
            </a:pPr>
            <a:r>
              <a:rPr lang="zh-TW" altLang="en-US" sz="2400" dirty="0">
                <a:latin typeface="微軟正黑體" panose="020B0604030504040204" pitchFamily="34" charset="-120"/>
                <a:ea typeface="微軟正黑體" panose="020B0604030504040204" pitchFamily="34" charset="-120"/>
              </a:rPr>
              <a:t>本案僅核列移地研究費用，因 </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原因</a:t>
            </a:r>
            <a:r>
              <a:rPr lang="en-US" altLang="zh-TW" sz="2400" u="sng"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主持人</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共同主持人</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約用專</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兼</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任研究人員○○○</a:t>
            </a:r>
            <a:r>
              <a:rPr lang="zh-TW" altLang="en-US" sz="2400" dirty="0">
                <a:latin typeface="微軟正黑體" panose="020B0604030504040204" pitchFamily="34" charset="-120"/>
                <a:ea typeface="微軟正黑體" panose="020B0604030504040204" pitchFamily="34" charset="-120"/>
              </a:rPr>
              <a:t>，擬出席於</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會議期間</a:t>
            </a:r>
            <a:r>
              <a:rPr lang="en-US" altLang="zh-TW" sz="2400" u="sng"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國家</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城市</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舉辦之</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會議名稱</a:t>
            </a:r>
            <a:r>
              <a:rPr lang="en-US" altLang="zh-TW" sz="2400" u="sng"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並</a:t>
            </a:r>
            <a:r>
              <a:rPr lang="zh-TW" altLang="en-US" sz="2400" u="sng" dirty="0">
                <a:solidFill>
                  <a:srgbClr val="FF0000"/>
                </a:solidFill>
                <a:latin typeface="微軟正黑體" panose="020B0604030504040204" pitchFamily="34" charset="-120"/>
                <a:ea typeface="微軟正黑體" panose="020B0604030504040204" pitchFamily="34" charset="-120"/>
              </a:rPr>
              <a:t>發表論文、專題演講或擔任會議主持人</a:t>
            </a:r>
            <a:r>
              <a:rPr lang="zh-TW" altLang="en-US" sz="2400" dirty="0">
                <a:latin typeface="微軟正黑體" panose="020B0604030504040204" pitchFamily="34" charset="-120"/>
                <a:ea typeface="微軟正黑體" panose="020B0604030504040204" pitchFamily="34" charset="-120"/>
              </a:rPr>
              <a:t>，檢附論文接受函</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或議程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tabLst>
                <a:tab pos="4130675" algn="l"/>
              </a:tabLst>
            </a:pPr>
            <a:r>
              <a:rPr lang="zh-TW" altLang="en-US" sz="2400" dirty="0">
                <a:latin typeface="微軟正黑體" panose="020B0604030504040204" pitchFamily="34" charset="-120"/>
                <a:ea typeface="微軟正黑體" panose="020B0604030504040204" pitchFamily="34" charset="-120"/>
              </a:rPr>
              <a:t>本案僅核列出席國際學術會議費用，但因 </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原因</a:t>
            </a:r>
            <a:r>
              <a:rPr lang="en-US" altLang="zh-TW" sz="2400" u="sng"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主持人</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共同主持人</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約用專</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兼</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任研究人員○○○</a:t>
            </a:r>
            <a:r>
              <a:rPr lang="zh-TW" altLang="en-US"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應</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國家</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城市○○學校</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之邀</a:t>
            </a:r>
            <a:r>
              <a:rPr lang="zh-TW" altLang="en-US" sz="2400" dirty="0">
                <a:latin typeface="微軟正黑體" panose="020B0604030504040204" pitchFamily="34" charset="-120"/>
                <a:ea typeface="微軟正黑體" panose="020B0604030504040204" pitchFamily="34" charset="-120"/>
              </a:rPr>
              <a:t>，擬於</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期間</a:t>
            </a:r>
            <a:r>
              <a:rPr lang="en-US" altLang="zh-TW" sz="2400" u="sng"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至該校</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移地研究內容</a:t>
            </a:r>
            <a:r>
              <a:rPr lang="en-US" altLang="zh-TW" sz="2400" u="sng"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，檢附邀請函</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或同意文件</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tabLst>
                <a:tab pos="4130675" algn="l"/>
              </a:tabLst>
            </a:pPr>
            <a:endParaRPr lang="en-GB" sz="2400" dirty="0">
              <a:latin typeface="微軟正黑體" panose="020B0604030504040204" pitchFamily="34" charset="-120"/>
              <a:ea typeface="微軟正黑體" panose="020B0604030504040204" pitchFamily="34" charset="-120"/>
            </a:endParaRPr>
          </a:p>
        </p:txBody>
      </p:sp>
      <p:sp>
        <p:nvSpPr>
          <p:cNvPr id="6" name="文字版面配置區 5"/>
          <p:cNvSpPr>
            <a:spLocks noGrp="1"/>
          </p:cNvSpPr>
          <p:nvPr>
            <p:ph type="body" sz="quarter" idx="3"/>
          </p:nvPr>
        </p:nvSpPr>
        <p:spPr/>
        <p:txBody>
          <a:bodyPr anchor="ctr">
            <a:normAutofit/>
          </a:bodyPr>
          <a:lstStyle/>
          <a:p>
            <a:pPr algn="ctr"/>
            <a:r>
              <a:rPr lang="zh-TW" altLang="en-US" sz="3200" dirty="0">
                <a:solidFill>
                  <a:srgbClr val="2E58FF"/>
                </a:solidFill>
                <a:latin typeface="微軟正黑體" panose="020B0604030504040204" pitchFamily="34" charset="-120"/>
                <a:ea typeface="微軟正黑體" panose="020B0604030504040204" pitchFamily="34" charset="-120"/>
              </a:rPr>
              <a:t>國外</a:t>
            </a:r>
            <a:r>
              <a:rPr lang="zh-TW" altLang="en-US" sz="3200" dirty="0">
                <a:latin typeface="微軟正黑體" panose="020B0604030504040204" pitchFamily="34" charset="-120"/>
                <a:ea typeface="微軟正黑體" panose="020B0604030504040204" pitchFamily="34" charset="-120"/>
              </a:rPr>
              <a:t>差旅費變更提醒</a:t>
            </a:r>
          </a:p>
        </p:txBody>
      </p:sp>
      <p:sp>
        <p:nvSpPr>
          <p:cNvPr id="4" name="Content Placeholder 3"/>
          <p:cNvSpPr>
            <a:spLocks noGrp="1"/>
          </p:cNvSpPr>
          <p:nvPr>
            <p:ph sz="quarter" idx="4"/>
          </p:nvPr>
        </p:nvSpPr>
        <p:spPr/>
        <p:txBody>
          <a:bodyPr>
            <a:normAutofit/>
          </a:bodyPr>
          <a:lstStyle/>
          <a:p>
            <a:pPr>
              <a:tabLst>
                <a:tab pos="4130675" algn="l"/>
              </a:tabLst>
            </a:pPr>
            <a:r>
              <a:rPr lang="zh-TW" altLang="en-US" sz="2800" dirty="0">
                <a:latin typeface="微軟正黑體" panose="020B0604030504040204" pitchFamily="34" charset="-120"/>
                <a:ea typeface="微軟正黑體" panose="020B0604030504040204" pitchFamily="34" charset="-120"/>
              </a:rPr>
              <a:t>出國之</a:t>
            </a:r>
            <a:r>
              <a:rPr lang="zh-TW" altLang="en-US" sz="2800" dirty="0">
                <a:solidFill>
                  <a:srgbClr val="FF0000"/>
                </a:solidFill>
                <a:latin typeface="微軟正黑體" panose="020B0604030504040204" pitchFamily="34" charset="-120"/>
                <a:ea typeface="微軟正黑體" panose="020B0604030504040204" pitchFamily="34" charset="-120"/>
              </a:rPr>
              <a:t>人員</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天數</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次數</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地點</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國家</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城市</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會議</a:t>
            </a:r>
            <a:r>
              <a:rPr lang="zh-TW" altLang="en-US" sz="2800" dirty="0">
                <a:latin typeface="微軟正黑體" panose="020B0604030504040204" pitchFamily="34" charset="-120"/>
                <a:ea typeface="微軟正黑體" panose="020B0604030504040204" pitchFamily="34" charset="-120"/>
              </a:rPr>
              <a:t>名稱。</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出席國際會議檢附論文接受函或議程</a:t>
            </a:r>
            <a:r>
              <a:rPr lang="en-US" altLang="zh-TW" sz="2800" dirty="0">
                <a:latin typeface="微軟正黑體" panose="020B0604030504040204" pitchFamily="34" charset="-120"/>
                <a:ea typeface="微軟正黑體" panose="020B0604030504040204" pitchFamily="34" charset="-120"/>
              </a:rPr>
              <a:t>)</a:t>
            </a:r>
          </a:p>
          <a:p>
            <a:pPr>
              <a:tabLst>
                <a:tab pos="4130675" algn="l"/>
              </a:tabLst>
            </a:pPr>
            <a:r>
              <a:rPr lang="zh-TW" altLang="en-US" sz="2800" dirty="0">
                <a:latin typeface="微軟正黑體" panose="020B0604030504040204" pitchFamily="34" charset="-120"/>
                <a:ea typeface="微軟正黑體" panose="020B0604030504040204" pitchFamily="34" charset="-120"/>
              </a:rPr>
              <a:t>移地研究若有邀請／同意文件請附上。</a:t>
            </a:r>
            <a:endParaRPr lang="en-US" altLang="zh-TW" sz="2800" dirty="0">
              <a:latin typeface="微軟正黑體" panose="020B0604030504040204" pitchFamily="34" charset="-120"/>
              <a:ea typeface="微軟正黑體" panose="020B0604030504040204" pitchFamily="34" charset="-120"/>
            </a:endParaRPr>
          </a:p>
          <a:p>
            <a:pPr>
              <a:tabLst>
                <a:tab pos="4130675" algn="l"/>
              </a:tabLst>
            </a:pPr>
            <a:r>
              <a:rPr lang="zh-TW" altLang="en-US" sz="2800" dirty="0">
                <a:latin typeface="微軟正黑體" panose="020B0604030504040204" pitchFamily="34" charset="-120"/>
                <a:ea typeface="微軟正黑體" panose="020B0604030504040204" pitchFamily="34" charset="-120"/>
              </a:rPr>
              <a:t>研究助理出差註明聘期，且聘期涵蓋出差日期</a:t>
            </a:r>
          </a:p>
        </p:txBody>
      </p:sp>
    </p:spTree>
    <p:extLst>
      <p:ext uri="{BB962C8B-B14F-4D97-AF65-F5344CB8AC3E}">
        <p14:creationId xmlns:p14="http://schemas.microsoft.com/office/powerpoint/2010/main" val="192855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變更理由書寫原則及提醒</a:t>
            </a:r>
            <a:r>
              <a:rPr lang="en-US" altLang="zh-TW" dirty="0"/>
              <a:t>-</a:t>
            </a:r>
            <a:r>
              <a:rPr lang="zh-TW" altLang="en-US" dirty="0">
                <a:solidFill>
                  <a:srgbClr val="2E58FF"/>
                </a:solidFill>
              </a:rPr>
              <a:t>國外</a:t>
            </a:r>
            <a:r>
              <a:rPr lang="zh-TW" altLang="en-US" dirty="0"/>
              <a:t>差旅費</a:t>
            </a:r>
            <a:endParaRPr lang="en-GB" dirty="0"/>
          </a:p>
        </p:txBody>
      </p:sp>
      <p:sp>
        <p:nvSpPr>
          <p:cNvPr id="6" name="文字版面配置區 5"/>
          <p:cNvSpPr>
            <a:spLocks noGrp="1"/>
          </p:cNvSpPr>
          <p:nvPr>
            <p:ph type="body" sz="quarter" idx="3"/>
          </p:nvPr>
        </p:nvSpPr>
        <p:spPr>
          <a:xfrm>
            <a:off x="6193369" y="1535112"/>
            <a:ext cx="5389033" cy="1029791"/>
          </a:xfrm>
        </p:spPr>
        <p:txBody>
          <a:bodyPr anchor="ctr">
            <a:normAutofit fontScale="62500" lnSpcReduction="20000"/>
          </a:bodyPr>
          <a:lstStyle/>
          <a:p>
            <a:pPr algn="ctr"/>
            <a:r>
              <a:rPr lang="zh-TW" altLang="en-US" sz="3200" dirty="0">
                <a:latin typeface="微軟正黑體" panose="020B0604030504040204" pitchFamily="34" charset="-120"/>
                <a:ea typeface="微軟正黑體" panose="020B0604030504040204" pitchFamily="34" charset="-120"/>
              </a:rPr>
              <a:t>理由敘明為該領域之重要國際學術會議及目的或效益並建議以附加檔案提供研討會資訊</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包含主辦單位、會議名稱、日期等資料</a:t>
            </a:r>
            <a:r>
              <a:rPr lang="en-US"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pic>
        <p:nvPicPr>
          <p:cNvPr id="8" name="內容版面配置區 7">
            <a:extLst>
              <a:ext uri="{FF2B5EF4-FFF2-40B4-BE49-F238E27FC236}">
                <a16:creationId xmlns:a16="http://schemas.microsoft.com/office/drawing/2014/main" id="{017BBD95-713E-49AD-AFE2-50F5DC90A00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92838" y="2439547"/>
            <a:ext cx="5389562" cy="3421943"/>
          </a:xfrm>
        </p:spPr>
      </p:pic>
      <p:sp>
        <p:nvSpPr>
          <p:cNvPr id="10" name="文字版面配置區 9">
            <a:extLst>
              <a:ext uri="{FF2B5EF4-FFF2-40B4-BE49-F238E27FC236}">
                <a16:creationId xmlns:a16="http://schemas.microsoft.com/office/drawing/2014/main" id="{DB8BAD28-97D7-490C-B859-F89263B9A422}"/>
              </a:ext>
            </a:extLst>
          </p:cNvPr>
          <p:cNvSpPr>
            <a:spLocks noGrp="1"/>
          </p:cNvSpPr>
          <p:nvPr>
            <p:ph type="body" idx="1"/>
          </p:nvPr>
        </p:nvSpPr>
        <p:spPr/>
        <p:txBody>
          <a:bodyPr anchor="ctr">
            <a:noAutofit/>
          </a:bodyPr>
          <a:lstStyle/>
          <a:p>
            <a:pPr algn="ctr"/>
            <a:r>
              <a:rPr lang="zh-TW" altLang="en-US" sz="3000" dirty="0">
                <a:latin typeface="微軟正黑體" panose="020B0604030504040204" pitchFamily="34" charset="-120"/>
                <a:ea typeface="微軟正黑體" panose="020B0604030504040204" pitchFamily="34" charset="-120"/>
              </a:rPr>
              <a:t>出席國際學術會議</a:t>
            </a:r>
            <a:r>
              <a:rPr lang="en-US" altLang="zh-TW" sz="3000" dirty="0">
                <a:latin typeface="微軟正黑體" panose="020B0604030504040204" pitchFamily="34" charset="-120"/>
                <a:ea typeface="微軟正黑體" panose="020B0604030504040204" pitchFamily="34" charset="-120"/>
              </a:rPr>
              <a:t>(</a:t>
            </a:r>
            <a:r>
              <a:rPr lang="zh-TW" altLang="en-US" sz="3000" dirty="0">
                <a:solidFill>
                  <a:srgbClr val="2E58FF"/>
                </a:solidFill>
                <a:latin typeface="微軟正黑體" panose="020B0604030504040204" pitchFamily="34" charset="-120"/>
                <a:ea typeface="微軟正黑體" panose="020B0604030504040204" pitchFamily="34" charset="-120"/>
              </a:rPr>
              <a:t>未發表</a:t>
            </a:r>
            <a:r>
              <a:rPr lang="zh-TW" altLang="en-US" sz="3000" dirty="0">
                <a:latin typeface="微軟正黑體" panose="020B0604030504040204" pitchFamily="34" charset="-120"/>
                <a:ea typeface="微軟正黑體" panose="020B0604030504040204" pitchFamily="34" charset="-120"/>
              </a:rPr>
              <a:t>論文</a:t>
            </a:r>
            <a:r>
              <a:rPr lang="en-US" altLang="zh-TW" sz="3000" dirty="0">
                <a:latin typeface="微軟正黑體" panose="020B0604030504040204" pitchFamily="34" charset="-120"/>
                <a:ea typeface="微軟正黑體" panose="020B0604030504040204" pitchFamily="34" charset="-120"/>
              </a:rPr>
              <a:t>) </a:t>
            </a:r>
            <a:endParaRPr lang="zh-TW" altLang="en-US" sz="3000" dirty="0">
              <a:latin typeface="微軟正黑體" panose="020B0604030504040204" pitchFamily="34" charset="-120"/>
              <a:ea typeface="微軟正黑體" panose="020B0604030504040204" pitchFamily="34" charset="-120"/>
            </a:endParaRPr>
          </a:p>
        </p:txBody>
      </p:sp>
      <p:sp>
        <p:nvSpPr>
          <p:cNvPr id="12" name="內容版面配置區 11">
            <a:extLst>
              <a:ext uri="{FF2B5EF4-FFF2-40B4-BE49-F238E27FC236}">
                <a16:creationId xmlns:a16="http://schemas.microsoft.com/office/drawing/2014/main" id="{64F1C182-AA51-4AAD-AE3E-2B86A6C076D7}"/>
              </a:ext>
            </a:extLst>
          </p:cNvPr>
          <p:cNvSpPr>
            <a:spLocks noGrp="1"/>
          </p:cNvSpPr>
          <p:nvPr>
            <p:ph sz="half" idx="2"/>
          </p:nvPr>
        </p:nvSpPr>
        <p:spPr/>
        <p:txBody>
          <a:bodyPr/>
          <a:lstStyle/>
          <a:p>
            <a:r>
              <a:rPr lang="zh-TW" altLang="en-US" dirty="0">
                <a:latin typeface="+mj-ea"/>
                <a:ea typeface="+mj-ea"/>
              </a:rPr>
              <a:t>教授出席國際學術會議應選擇學術聲望佳，以能現場</a:t>
            </a:r>
            <a:r>
              <a:rPr lang="zh-TW" altLang="en-US" b="1" dirty="0">
                <a:solidFill>
                  <a:srgbClr val="2E58FF"/>
                </a:solidFill>
                <a:latin typeface="+mj-ea"/>
                <a:ea typeface="+mj-ea"/>
              </a:rPr>
              <a:t>口頭報告</a:t>
            </a:r>
            <a:r>
              <a:rPr lang="zh-TW" altLang="en-US" dirty="0">
                <a:latin typeface="+mj-ea"/>
                <a:ea typeface="+mj-ea"/>
              </a:rPr>
              <a:t>為原則，並且</a:t>
            </a:r>
            <a:r>
              <a:rPr lang="zh-TW" altLang="en-US" b="1" dirty="0">
                <a:latin typeface="+mj-ea"/>
                <a:ea typeface="+mj-ea"/>
              </a:rPr>
              <a:t>可以與領域中國際重要學者交流、討論、學習為主要目的</a:t>
            </a:r>
            <a:r>
              <a:rPr lang="zh-TW" altLang="en-US" dirty="0">
                <a:latin typeface="+mj-ea"/>
                <a:ea typeface="+mj-ea"/>
              </a:rPr>
              <a:t>。</a:t>
            </a:r>
          </a:p>
          <a:p>
            <a:r>
              <a:rPr lang="zh-TW" altLang="en-US" dirty="0">
                <a:latin typeface="微軟正黑體" panose="020B0604030504040204" pitchFamily="34" charset="-120"/>
                <a:ea typeface="微軟正黑體" panose="020B0604030504040204" pitchFamily="34" charset="-120"/>
              </a:rPr>
              <a:t>「科技部補助專題研究計畫作業要點」第</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點</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國外差旅費：</a:t>
            </a:r>
            <a:br>
              <a:rPr lang="en-US" altLang="zh-TW" b="1" dirty="0">
                <a:effectLst>
                  <a:outerShdw blurRad="38100" dist="38100" dir="2700000" algn="tl">
                    <a:srgbClr val="000000">
                      <a:alpha val="43137"/>
                    </a:srgbClr>
                  </a:outerShdw>
                </a:effectLst>
                <a:latin typeface="+mj-ea"/>
                <a:ea typeface="+mj-ea"/>
              </a:rPr>
            </a:br>
            <a:r>
              <a:rPr lang="zh-TW" altLang="en-US" b="1" dirty="0">
                <a:effectLst>
                  <a:outerShdw blurRad="38100" dist="38100" dir="2700000" algn="tl">
                    <a:srgbClr val="000000">
                      <a:alpha val="43137"/>
                    </a:srgbClr>
                  </a:outerShdw>
                </a:effectLst>
                <a:latin typeface="+mj-ea"/>
                <a:ea typeface="+mj-ea"/>
              </a:rPr>
              <a:t>出席國際學術會議</a:t>
            </a:r>
            <a:r>
              <a:rPr lang="zh-TW" altLang="en-US" dirty="0">
                <a:latin typeface="+mj-ea"/>
                <a:ea typeface="+mj-ea"/>
              </a:rPr>
              <a:t>：計畫主持人及參與研究計畫之相關人員參加國際學術會議並</a:t>
            </a:r>
            <a:r>
              <a:rPr lang="zh-TW" altLang="en-US" b="1" dirty="0">
                <a:latin typeface="+mj-ea"/>
                <a:ea typeface="+mj-ea"/>
              </a:rPr>
              <a:t>發表</a:t>
            </a:r>
            <a:r>
              <a:rPr lang="zh-TW" altLang="en-US" dirty="0">
                <a:latin typeface="+mj-ea"/>
                <a:ea typeface="+mj-ea"/>
              </a:rPr>
              <a:t>研究成果</a:t>
            </a:r>
            <a:r>
              <a:rPr lang="zh-TW" altLang="en-US" b="1" dirty="0">
                <a:latin typeface="+mj-ea"/>
                <a:ea typeface="+mj-ea"/>
              </a:rPr>
              <a:t>論文</a:t>
            </a:r>
            <a:r>
              <a:rPr lang="zh-TW" altLang="en-US" dirty="0">
                <a:latin typeface="+mj-ea"/>
                <a:ea typeface="+mj-ea"/>
              </a:rPr>
              <a:t>、</a:t>
            </a:r>
            <a:r>
              <a:rPr lang="zh-TW" altLang="en-US" b="1" dirty="0">
                <a:latin typeface="+mj-ea"/>
                <a:ea typeface="+mj-ea"/>
              </a:rPr>
              <a:t>專題演講</a:t>
            </a:r>
            <a:r>
              <a:rPr lang="zh-TW" altLang="en-US" dirty="0">
                <a:latin typeface="+mj-ea"/>
                <a:ea typeface="+mj-ea"/>
              </a:rPr>
              <a:t>或</a:t>
            </a:r>
            <a:r>
              <a:rPr lang="zh-TW" altLang="en-US" b="1" dirty="0">
                <a:effectLst>
                  <a:outerShdw blurRad="38100" dist="38100" dir="2700000" algn="tl">
                    <a:srgbClr val="000000">
                      <a:alpha val="43137"/>
                    </a:srgbClr>
                  </a:outerShdw>
                </a:effectLst>
                <a:latin typeface="+mj-ea"/>
                <a:ea typeface="+mj-ea"/>
              </a:rPr>
              <a:t>擔任會議主持人</a:t>
            </a:r>
            <a:r>
              <a:rPr lang="zh-TW" altLang="en-US" dirty="0">
                <a:latin typeface="+mj-ea"/>
                <a:ea typeface="+mj-ea"/>
              </a:rPr>
              <a:t>者。</a:t>
            </a:r>
            <a:r>
              <a:rPr lang="zh-TW" altLang="en-US" sz="2400" b="1" u="sng" dirty="0">
                <a:effectLst>
                  <a:outerShdw blurRad="38100" dist="38100" dir="2700000" algn="tl">
                    <a:srgbClr val="000000">
                      <a:alpha val="43137"/>
                    </a:srgbClr>
                  </a:outerShdw>
                </a:effectLst>
                <a:latin typeface="+mj-ea"/>
                <a:ea typeface="+mj-ea"/>
              </a:rPr>
              <a:t>但如為</a:t>
            </a:r>
            <a:r>
              <a:rPr lang="zh-TW" altLang="en-US" sz="2400" b="1" u="sng" dirty="0">
                <a:effectLst>
                  <a:outerShdw blurRad="38100" dist="38100" dir="2700000" algn="tl">
                    <a:srgbClr val="000000">
                      <a:alpha val="43137"/>
                    </a:srgbClr>
                  </a:outerShdw>
                </a:effectLst>
                <a:highlight>
                  <a:srgbClr val="FFFF00"/>
                </a:highlight>
                <a:latin typeface="+mj-ea"/>
                <a:ea typeface="+mj-ea"/>
              </a:rPr>
              <a:t>該領域之重要國際學術會議</a:t>
            </a:r>
            <a:r>
              <a:rPr lang="zh-TW" altLang="en-US" sz="2400" b="1" u="sng" dirty="0">
                <a:latin typeface="+mj-ea"/>
                <a:ea typeface="+mj-ea"/>
              </a:rPr>
              <a:t>，敘明理由報經本部同意者，不在此限。</a:t>
            </a:r>
          </a:p>
        </p:txBody>
      </p:sp>
    </p:spTree>
    <p:extLst>
      <p:ext uri="{BB962C8B-B14F-4D97-AF65-F5344CB8AC3E}">
        <p14:creationId xmlns:p14="http://schemas.microsoft.com/office/powerpoint/2010/main" val="67852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請購單會簽研發處</a:t>
            </a:r>
            <a:r>
              <a:rPr lang="en-US" altLang="zh-TW" dirty="0"/>
              <a:t>(</a:t>
            </a:r>
            <a:r>
              <a:rPr lang="zh-TW" altLang="en-US" dirty="0"/>
              <a:t>需</a:t>
            </a:r>
            <a:r>
              <a:rPr lang="zh-TW" altLang="en-US" dirty="0">
                <a:solidFill>
                  <a:srgbClr val="2E58FF"/>
                </a:solidFill>
              </a:rPr>
              <a:t>請購</a:t>
            </a:r>
            <a:r>
              <a:rPr lang="en-US" altLang="zh-TW" dirty="0"/>
              <a:t>)</a:t>
            </a:r>
            <a:r>
              <a:rPr lang="zh-TW" altLang="en-US" dirty="0"/>
              <a:t>情形</a:t>
            </a:r>
            <a:endParaRPr lang="en-GB" dirty="0"/>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292741581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74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BF35B0-DF6C-4FFF-990E-C8C524F587E8}"/>
              </a:ext>
            </a:extLst>
          </p:cNvPr>
          <p:cNvSpPr>
            <a:spLocks noGrp="1"/>
          </p:cNvSpPr>
          <p:nvPr>
            <p:ph type="title"/>
          </p:nvPr>
        </p:nvSpPr>
        <p:spPr/>
        <p:txBody>
          <a:bodyPr/>
          <a:lstStyle/>
          <a:p>
            <a:r>
              <a:rPr lang="zh-TW" altLang="en-US" dirty="0"/>
              <a:t>請購流程</a:t>
            </a:r>
          </a:p>
        </p:txBody>
      </p:sp>
      <p:sp>
        <p:nvSpPr>
          <p:cNvPr id="6" name="Rectangle 4">
            <a:extLst>
              <a:ext uri="{FF2B5EF4-FFF2-40B4-BE49-F238E27FC236}">
                <a16:creationId xmlns:a16="http://schemas.microsoft.com/office/drawing/2014/main" id="{98C6E75E-19CD-4D47-A317-1503EB5FC411}"/>
              </a:ext>
            </a:extLst>
          </p:cNvPr>
          <p:cNvSpPr>
            <a:spLocks noChangeArrowheads="1"/>
          </p:cNvSpPr>
          <p:nvPr/>
        </p:nvSpPr>
        <p:spPr bwMode="auto">
          <a:xfrm>
            <a:off x="609600" y="1772815"/>
            <a:ext cx="228802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2">
            <a:extLst>
              <a:ext uri="{FF2B5EF4-FFF2-40B4-BE49-F238E27FC236}">
                <a16:creationId xmlns:a16="http://schemas.microsoft.com/office/drawing/2014/main" id="{42EA5409-0C88-9F4B-BC73-29CAD235F196}"/>
              </a:ext>
            </a:extLst>
          </p:cNvPr>
          <p:cNvPicPr>
            <a:picLocks noChangeAspect="1"/>
          </p:cNvPicPr>
          <p:nvPr/>
        </p:nvPicPr>
        <p:blipFill>
          <a:blip r:embed="rId2"/>
          <a:stretch>
            <a:fillRect/>
          </a:stretch>
        </p:blipFill>
        <p:spPr>
          <a:xfrm>
            <a:off x="479376" y="1484783"/>
            <a:ext cx="11103024" cy="4744699"/>
          </a:xfrm>
          <a:prstGeom prst="rect">
            <a:avLst/>
          </a:prstGeom>
        </p:spPr>
      </p:pic>
    </p:spTree>
    <p:extLst>
      <p:ext uri="{BB962C8B-B14F-4D97-AF65-F5344CB8AC3E}">
        <p14:creationId xmlns:p14="http://schemas.microsoft.com/office/powerpoint/2010/main" val="142477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solidFill>
                  <a:srgbClr val="2E58FF"/>
                </a:solidFill>
              </a:rPr>
              <a:t>粘存單</a:t>
            </a:r>
            <a:r>
              <a:rPr lang="zh-TW" altLang="en-US" dirty="0"/>
              <a:t>會簽研發處情形</a:t>
            </a:r>
            <a:endParaRPr lang="en-GB" dirty="0"/>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314584315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9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Q&amp;A</a:t>
            </a:r>
            <a:endParaRPr lang="en-GB" sz="9600" dirty="0"/>
          </a:p>
        </p:txBody>
      </p:sp>
      <p:sp>
        <p:nvSpPr>
          <p:cNvPr id="3" name="Subtitle 2"/>
          <p:cNvSpPr>
            <a:spLocks noGrp="1"/>
          </p:cNvSpPr>
          <p:nvPr>
            <p:ph type="subTitle" idx="1"/>
          </p:nvPr>
        </p:nvSpPr>
        <p:spPr/>
        <p:txBody>
          <a:bodyPr>
            <a:normAutofit/>
          </a:bodyPr>
          <a:lstStyle/>
          <a:p>
            <a:r>
              <a:rPr lang="zh-TW" altLang="en-US" sz="4800" dirty="0"/>
              <a:t>感謝聆聽</a:t>
            </a:r>
            <a:endParaRPr lang="en-GB" sz="4800" dirty="0"/>
          </a:p>
        </p:txBody>
      </p:sp>
    </p:spTree>
    <p:extLst>
      <p:ext uri="{BB962C8B-B14F-4D97-AF65-F5344CB8AC3E}">
        <p14:creationId xmlns:p14="http://schemas.microsoft.com/office/powerpoint/2010/main" val="107891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專題研究計畫變更方式</a:t>
            </a:r>
            <a:endParaRPr lang="en-GB" dirty="0"/>
          </a:p>
        </p:txBody>
      </p:sp>
      <p:sp>
        <p:nvSpPr>
          <p:cNvPr id="3" name="Content Placeholder 2"/>
          <p:cNvSpPr>
            <a:spLocks noGrp="1"/>
          </p:cNvSpPr>
          <p:nvPr>
            <p:ph idx="1"/>
          </p:nvPr>
        </p:nvSpPr>
        <p:spPr/>
        <p:txBody>
          <a:bodyPr>
            <a:normAutofit/>
          </a:bodyPr>
          <a:lstStyle/>
          <a:p>
            <a:pPr marL="0" indent="0">
              <a:buNone/>
            </a:pPr>
            <a:r>
              <a:rPr lang="zh-TW" altLang="en-US" b="0" dirty="0">
                <a:latin typeface="微軟正黑體" panose="020B0604030504040204" pitchFamily="34" charset="-120"/>
                <a:ea typeface="微軟正黑體" panose="020B0604030504040204" pitchFamily="34" charset="-120"/>
              </a:rPr>
              <a:t>依「</a:t>
            </a:r>
            <a:r>
              <a:rPr lang="zh-TW" altLang="en-US" b="0" dirty="0">
                <a:latin typeface="微軟正黑體" panose="020B0604030504040204" pitchFamily="34" charset="-120"/>
                <a:ea typeface="微軟正黑體" panose="020B0604030504040204" pitchFamily="34" charset="-120"/>
                <a:hlinkClick r:id="rId3"/>
              </a:rPr>
              <a:t>科技部補助專題研究計畫</a:t>
            </a:r>
            <a:r>
              <a:rPr lang="zh-TW" altLang="en-US" dirty="0">
                <a:highlight>
                  <a:srgbClr val="FFFF00"/>
                </a:highlight>
                <a:latin typeface="微軟正黑體" panose="020B0604030504040204" pitchFamily="34" charset="-120"/>
                <a:ea typeface="微軟正黑體" panose="020B0604030504040204" pitchFamily="34" charset="-120"/>
                <a:hlinkClick r:id="rId3"/>
              </a:rPr>
              <a:t>作業要點</a:t>
            </a:r>
            <a:r>
              <a:rPr lang="zh-TW" altLang="en-US" b="0" dirty="0">
                <a:latin typeface="微軟正黑體" panose="020B0604030504040204" pitchFamily="34" charset="-120"/>
                <a:ea typeface="微軟正黑體" panose="020B0604030504040204" pitchFamily="34" charset="-120"/>
              </a:rPr>
              <a:t>」及「</a:t>
            </a:r>
            <a:r>
              <a:rPr lang="zh-TW" altLang="en-US" b="0" dirty="0">
                <a:latin typeface="微軟正黑體" panose="020B0604030504040204" pitchFamily="34" charset="-120"/>
                <a:ea typeface="微軟正黑體" panose="020B0604030504040204" pitchFamily="34" charset="-120"/>
                <a:hlinkClick r:id="rId3"/>
              </a:rPr>
              <a:t>科技部補助專題研究計畫</a:t>
            </a:r>
            <a:r>
              <a:rPr lang="zh-TW" altLang="en-US" dirty="0">
                <a:highlight>
                  <a:srgbClr val="FFFF00"/>
                </a:highlight>
                <a:latin typeface="微軟正黑體" panose="020B0604030504040204" pitchFamily="34" charset="-120"/>
                <a:ea typeface="微軟正黑體" panose="020B0604030504040204" pitchFamily="34" charset="-120"/>
                <a:hlinkClick r:id="rId3"/>
              </a:rPr>
              <a:t>經費處理原則</a:t>
            </a:r>
            <a:r>
              <a:rPr lang="zh-TW" altLang="en-US" b="0" dirty="0">
                <a:latin typeface="微軟正黑體" panose="020B0604030504040204" pitchFamily="34" charset="-120"/>
                <a:ea typeface="微軟正黑體" panose="020B0604030504040204" pitchFamily="34" charset="-120"/>
              </a:rPr>
              <a:t>」規定，得於</a:t>
            </a:r>
            <a:r>
              <a:rPr lang="zh-TW" altLang="en-US" dirty="0">
                <a:solidFill>
                  <a:srgbClr val="FF0000"/>
                </a:solidFill>
                <a:latin typeface="微軟正黑體" panose="020B0604030504040204" pitchFamily="34" charset="-120"/>
                <a:ea typeface="微軟正黑體" panose="020B0604030504040204" pitchFamily="34" charset="-120"/>
              </a:rPr>
              <a:t>計畫執行期限內</a:t>
            </a:r>
            <a:r>
              <a:rPr lang="zh-TW" altLang="en-US" b="0" dirty="0">
                <a:latin typeface="微軟正黑體" panose="020B0604030504040204" pitchFamily="34" charset="-120"/>
                <a:ea typeface="微軟正黑體" panose="020B0604030504040204" pitchFamily="34" charset="-120"/>
              </a:rPr>
              <a:t>採以下二種方式辦理，且除特殊情形外，應</a:t>
            </a:r>
            <a:r>
              <a:rPr lang="zh-TW" altLang="en-US" u="sng" dirty="0">
                <a:solidFill>
                  <a:srgbClr val="FF0000"/>
                </a:solidFill>
                <a:highlight>
                  <a:srgbClr val="FFFF00"/>
                </a:highlight>
                <a:latin typeface="微軟正黑體" panose="020B0604030504040204" pitchFamily="34" charset="-120"/>
                <a:ea typeface="微軟正黑體" panose="020B0604030504040204" pitchFamily="34" charset="-120"/>
              </a:rPr>
              <a:t>事先為之</a:t>
            </a:r>
            <a:r>
              <a:rPr lang="zh-TW" altLang="en-US" b="0" dirty="0">
                <a:latin typeface="微軟正黑體" panose="020B0604030504040204" pitchFamily="34" charset="-120"/>
                <a:ea typeface="微軟正黑體" panose="020B0604030504040204" pitchFamily="34" charset="-120"/>
              </a:rPr>
              <a:t>：</a:t>
            </a:r>
            <a:endParaRPr lang="en-US" altLang="zh-TW" b="0" dirty="0">
              <a:latin typeface="微軟正黑體" panose="020B0604030504040204" pitchFamily="34" charset="-120"/>
              <a:ea typeface="微軟正黑體" panose="020B0604030504040204" pitchFamily="34" charset="-120"/>
            </a:endParaRPr>
          </a:p>
          <a:p>
            <a:pPr marL="0" indent="0">
              <a:buNone/>
            </a:pPr>
            <a:r>
              <a:rPr lang="en-US" altLang="zh-TW" b="0"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a:t>
            </a:r>
            <a:r>
              <a:rPr lang="en-US" altLang="zh-TW" b="0" dirty="0">
                <a:latin typeface="微軟正黑體" panose="020B0604030504040204" pitchFamily="34" charset="-120"/>
                <a:ea typeface="微軟正黑體" panose="020B0604030504040204" pitchFamily="34" charset="-120"/>
              </a:rPr>
              <a:t>) </a:t>
            </a:r>
            <a:r>
              <a:rPr lang="zh-TW" altLang="en-US" b="0" dirty="0">
                <a:latin typeface="微軟正黑體" panose="020B0604030504040204" pitchFamily="34" charset="-120"/>
                <a:ea typeface="微軟正黑體" panose="020B0604030504040204" pitchFamily="34" charset="-120"/>
              </a:rPr>
              <a:t>校內變更</a:t>
            </a:r>
            <a:endParaRPr lang="en-US" altLang="zh-TW" b="0" dirty="0">
              <a:latin typeface="微軟正黑體" panose="020B0604030504040204" pitchFamily="34" charset="-120"/>
              <a:ea typeface="微軟正黑體" panose="020B0604030504040204" pitchFamily="34" charset="-120"/>
            </a:endParaRPr>
          </a:p>
          <a:p>
            <a:pPr marL="0" indent="0">
              <a:buNone/>
            </a:pPr>
            <a:r>
              <a:rPr lang="en-US" altLang="zh-TW" b="0"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a:t>
            </a:r>
            <a:r>
              <a:rPr lang="en-US" altLang="zh-TW" b="0" dirty="0">
                <a:latin typeface="微軟正黑體" panose="020B0604030504040204" pitchFamily="34" charset="-120"/>
                <a:ea typeface="微軟正黑體" panose="020B0604030504040204" pitchFamily="34" charset="-120"/>
              </a:rPr>
              <a:t>) </a:t>
            </a:r>
            <a:r>
              <a:rPr lang="zh-TW" altLang="en-US" b="0" dirty="0">
                <a:latin typeface="微軟正黑體" panose="020B0604030504040204" pitchFamily="34" charset="-120"/>
                <a:ea typeface="微軟正黑體" panose="020B0604030504040204" pitchFamily="34" charset="-120"/>
              </a:rPr>
              <a:t>科技部變更</a:t>
            </a:r>
            <a:endParaRPr lang="en-US" altLang="zh-TW" b="0" dirty="0">
              <a:latin typeface="微軟正黑體" panose="020B0604030504040204" pitchFamily="34" charset="-120"/>
              <a:ea typeface="微軟正黑體" panose="020B0604030504040204" pitchFamily="34" charset="-120"/>
            </a:endParaRPr>
          </a:p>
          <a:p>
            <a:pPr marL="800100" lvl="1" indent="-457200">
              <a:buFont typeface="+mj-lt"/>
              <a:buAutoNum type="arabicPeriod"/>
            </a:pPr>
            <a:r>
              <a:rPr lang="zh-TW" altLang="en-US" dirty="0">
                <a:latin typeface="微軟正黑體" panose="020B0604030504040204" pitchFamily="34" charset="-120"/>
                <a:ea typeface="微軟正黑體" panose="020B0604030504040204" pitchFamily="34" charset="-120"/>
              </a:rPr>
              <a:t>國外差旅費累計</a:t>
            </a:r>
            <a:r>
              <a:rPr lang="zh-TW" altLang="en-US" b="1" u="sng" dirty="0">
                <a:latin typeface="微軟正黑體" panose="020B0604030504040204" pitchFamily="34" charset="-120"/>
                <a:ea typeface="微軟正黑體" panose="020B0604030504040204" pitchFamily="34" charset="-120"/>
              </a:rPr>
              <a:t>流出</a:t>
            </a:r>
            <a:r>
              <a:rPr lang="zh-TW" altLang="en-US" dirty="0">
                <a:latin typeface="微軟正黑體" panose="020B0604030504040204" pitchFamily="34" charset="-120"/>
                <a:ea typeface="微軟正黑體" panose="020B0604030504040204" pitchFamily="34" charset="-120"/>
              </a:rPr>
              <a:t>或</a:t>
            </a:r>
            <a:r>
              <a:rPr lang="zh-TW" altLang="en-US" b="1" u="sng" dirty="0">
                <a:latin typeface="微軟正黑體" panose="020B0604030504040204" pitchFamily="34" charset="-120"/>
                <a:ea typeface="微軟正黑體" panose="020B0604030504040204" pitchFamily="34" charset="-120"/>
              </a:rPr>
              <a:t>流入</a:t>
            </a:r>
            <a:r>
              <a:rPr lang="en-US" altLang="zh-TW" dirty="0">
                <a:latin typeface="微軟正黑體" panose="020B0604030504040204" pitchFamily="34" charset="-120"/>
                <a:ea typeface="微軟正黑體" panose="020B0604030504040204" pitchFamily="34" charset="-120"/>
              </a:rPr>
              <a:t>&gt;</a:t>
            </a:r>
            <a:r>
              <a:rPr lang="zh-TW" altLang="en-US" dirty="0">
                <a:latin typeface="微軟正黑體" panose="020B0604030504040204" pitchFamily="34" charset="-120"/>
                <a:ea typeface="微軟正黑體" panose="020B0604030504040204" pitchFamily="34" charset="-120"/>
              </a:rPr>
              <a:t>計畫全程該項目原核定金額</a:t>
            </a:r>
            <a:r>
              <a:rPr lang="en-US" altLang="zh-TW" dirty="0">
                <a:latin typeface="微軟正黑體" panose="020B0604030504040204" pitchFamily="34" charset="-120"/>
                <a:ea typeface="微軟正黑體" panose="020B0604030504040204" pitchFamily="34" charset="-120"/>
              </a:rPr>
              <a:t>50%</a:t>
            </a:r>
            <a:r>
              <a:rPr lang="zh-TW" altLang="en-US" dirty="0">
                <a:latin typeface="微軟正黑體" panose="020B0604030504040204" pitchFamily="34" charset="-120"/>
                <a:ea typeface="微軟正黑體" panose="020B0604030504040204" pitchFamily="34" charset="-120"/>
              </a:rPr>
              <a:t>者</a:t>
            </a:r>
            <a:endParaRPr lang="en-US" altLang="zh-TW" dirty="0">
              <a:latin typeface="微軟正黑體" panose="020B0604030504040204" pitchFamily="34" charset="-120"/>
              <a:ea typeface="微軟正黑體" panose="020B0604030504040204" pitchFamily="34" charset="-120"/>
            </a:endParaRPr>
          </a:p>
          <a:p>
            <a:pPr marL="800100" lvl="1" indent="-457200">
              <a:buFont typeface="+mj-lt"/>
              <a:buAutoNum type="arabicPeriod"/>
            </a:pPr>
            <a:r>
              <a:rPr lang="zh-TW" altLang="en-US" dirty="0">
                <a:latin typeface="微軟正黑體" panose="020B0604030504040204" pitchFamily="34" charset="-120"/>
                <a:ea typeface="微軟正黑體" panose="020B0604030504040204" pitchFamily="34" charset="-120"/>
              </a:rPr>
              <a:t>原未核給之補助項目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或增列研究設備費項目，其經費額度</a:t>
            </a:r>
            <a:r>
              <a:rPr lang="en-US" altLang="zh-TW" dirty="0">
                <a:latin typeface="微軟正黑體" panose="020B0604030504040204" pitchFamily="34" charset="-120"/>
                <a:ea typeface="微軟正黑體" panose="020B0604030504040204" pitchFamily="34" charset="-120"/>
              </a:rPr>
              <a:t>&gt;5</a:t>
            </a:r>
            <a:r>
              <a:rPr lang="zh-TW" altLang="en-US" dirty="0">
                <a:latin typeface="微軟正黑體" panose="020B0604030504040204" pitchFamily="34" charset="-120"/>
                <a:ea typeface="微軟正黑體" panose="020B0604030504040204" pitchFamily="34" charset="-120"/>
              </a:rPr>
              <a:t>萬元</a:t>
            </a:r>
            <a:r>
              <a:rPr lang="en-US" altLang="zh-TW" dirty="0">
                <a:latin typeface="微軟正黑體" panose="020B0604030504040204" pitchFamily="34" charset="-120"/>
                <a:ea typeface="微軟正黑體" panose="020B0604030504040204" pitchFamily="34" charset="-120"/>
              </a:rPr>
              <a:t>)</a:t>
            </a:r>
          </a:p>
          <a:p>
            <a:pPr marL="800100" lvl="1" indent="-457200">
              <a:buFont typeface="+mj-lt"/>
              <a:buAutoNum type="arabicPeriod"/>
            </a:pPr>
            <a:r>
              <a:rPr lang="zh-TW" altLang="en-US" dirty="0">
                <a:latin typeface="微軟正黑體" panose="020B0604030504040204" pitchFamily="34" charset="-120"/>
                <a:ea typeface="微軟正黑體" panose="020B0604030504040204" pitchFamily="34" charset="-120"/>
              </a:rPr>
              <a:t>追加經費。</a:t>
            </a:r>
            <a:endParaRPr lang="en-US" altLang="zh-TW" dirty="0">
              <a:latin typeface="微軟正黑體" panose="020B0604030504040204" pitchFamily="34" charset="-120"/>
              <a:ea typeface="微軟正黑體" panose="020B0604030504040204" pitchFamily="34" charset="-120"/>
            </a:endParaRPr>
          </a:p>
          <a:p>
            <a:pPr marL="800100" lvl="1" indent="-457200">
              <a:buFont typeface="+mj-lt"/>
              <a:buAutoNum type="arabicPeriod"/>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詳請參閱研發處</a:t>
            </a:r>
            <a:r>
              <a:rPr lang="zh-TW" altLang="en-US" dirty="0">
                <a:latin typeface="微軟正黑體" panose="020B0604030504040204" pitchFamily="34" charset="-120"/>
                <a:ea typeface="微軟正黑體" panose="020B0604030504040204" pitchFamily="34" charset="-120"/>
                <a:hlinkClick r:id="rId4"/>
              </a:rPr>
              <a:t>研究計畫</a:t>
            </a:r>
            <a:r>
              <a:rPr lang="en-US" altLang="zh-TW" dirty="0">
                <a:latin typeface="微軟正黑體" panose="020B0604030504040204" pitchFamily="34" charset="-120"/>
                <a:ea typeface="微軟正黑體" panose="020B0604030504040204" pitchFamily="34" charset="-120"/>
                <a:hlinkClick r:id="rId4"/>
              </a:rPr>
              <a:t>SOP</a:t>
            </a:r>
            <a:r>
              <a:rPr lang="en-US" altLang="zh-TW" dirty="0">
                <a:latin typeface="微軟正黑體" panose="020B0604030504040204" pitchFamily="34" charset="-120"/>
                <a:ea typeface="微軟正黑體" panose="020B0604030504040204" pitchFamily="34" charset="-120"/>
              </a:rPr>
              <a:t>)</a:t>
            </a:r>
          </a:p>
          <a:p>
            <a:pPr lvl="1">
              <a:buFont typeface="Wingdings" panose="05000000000000000000" pitchFamily="2" charset="2"/>
              <a:buChar char="l"/>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GB" sz="2400"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DDAD3A5F-E362-4A49-9B10-E439CB2130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456" y="5038402"/>
            <a:ext cx="1544960" cy="1544960"/>
          </a:xfrm>
          <a:prstGeom prst="rect">
            <a:avLst/>
          </a:prstGeom>
        </p:spPr>
      </p:pic>
    </p:spTree>
    <p:extLst>
      <p:ext uri="{BB962C8B-B14F-4D97-AF65-F5344CB8AC3E}">
        <p14:creationId xmlns:p14="http://schemas.microsoft.com/office/powerpoint/2010/main" val="370713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專題研究計畫變更步驟</a:t>
            </a:r>
            <a:endParaRPr lang="en-GB" dirty="0"/>
          </a:p>
        </p:txBody>
      </p:sp>
      <p:sp>
        <p:nvSpPr>
          <p:cNvPr id="4" name="文字版面配置區 3"/>
          <p:cNvSpPr>
            <a:spLocks noGrp="1"/>
          </p:cNvSpPr>
          <p:nvPr>
            <p:ph type="body" idx="1"/>
          </p:nvPr>
        </p:nvSpPr>
        <p:spPr>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a:normAutofit/>
          </a:bodyPr>
          <a:lstStyle/>
          <a:p>
            <a:pPr algn="ctr"/>
            <a:r>
              <a:rPr lang="zh-TW" altLang="en-US" sz="3200" u="heavy" dirty="0">
                <a:latin typeface="+mj-ea"/>
                <a:ea typeface="+mj-ea"/>
              </a:rPr>
              <a:t>校內變更</a:t>
            </a:r>
          </a:p>
        </p:txBody>
      </p:sp>
      <p:sp>
        <p:nvSpPr>
          <p:cNvPr id="3" name="Content Placeholder 2"/>
          <p:cNvSpPr>
            <a:spLocks noGrp="1"/>
          </p:cNvSpPr>
          <p:nvPr>
            <p:ph sz="half" idx="2"/>
          </p:nvPr>
        </p:nvSpPr>
        <p:spPr/>
        <p:txBody>
          <a:bodyPr>
            <a:normAutofit/>
          </a:bodyPr>
          <a:lstStyle/>
          <a:p>
            <a:pPr marL="0" indent="0">
              <a:buNone/>
            </a:pPr>
            <a:r>
              <a:rPr lang="zh-TW" altLang="en-US" sz="2400" dirty="0">
                <a:latin typeface="微軟正黑體" panose="020B0604030504040204" pitchFamily="34" charset="-120"/>
                <a:ea typeface="微軟正黑體" panose="020B0604030504040204" pitchFamily="34" charset="-120"/>
              </a:rPr>
              <a:t>步驟一：登入</a:t>
            </a:r>
            <a:r>
              <a:rPr lang="zh-TW" altLang="en-US" sz="2400" dirty="0">
                <a:latin typeface="微軟正黑體" panose="020B0604030504040204" pitchFamily="34" charset="-120"/>
                <a:ea typeface="微軟正黑體" panose="020B0604030504040204" pitchFamily="34" charset="-120"/>
                <a:hlinkClick r:id="rId2"/>
              </a:rPr>
              <a:t>財務資訊系統</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步驟二：選擇</a:t>
            </a:r>
            <a:r>
              <a:rPr lang="en-US" altLang="zh-TW" sz="2400" b="1" dirty="0">
                <a:solidFill>
                  <a:srgbClr val="FF0000"/>
                </a:solidFill>
                <a:latin typeface="微軟正黑體" panose="020B0604030504040204" pitchFamily="34" charset="-120"/>
                <a:ea typeface="微軟正黑體" panose="020B0604030504040204" pitchFamily="34" charset="-120"/>
              </a:rPr>
              <a:t>R250</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計畫案管理與查詢</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步驟三：點選「變更」</a:t>
            </a:r>
            <a:endParaRPr lang="en-US" altLang="zh-TW" sz="2400" dirty="0">
              <a:latin typeface="微軟正黑體" panose="020B0604030504040204" pitchFamily="34" charset="-120"/>
              <a:ea typeface="微軟正黑體" panose="020B0604030504040204" pitchFamily="34" charset="-120"/>
            </a:endParaRPr>
          </a:p>
          <a:p>
            <a:pPr marL="1166813" indent="-1166813">
              <a:buNone/>
            </a:pPr>
            <a:r>
              <a:rPr lang="zh-TW" altLang="en-US" sz="2400" dirty="0">
                <a:latin typeface="微軟正黑體" panose="020B0604030504040204" pitchFamily="34" charset="-120"/>
                <a:ea typeface="微軟正黑體" panose="020B0604030504040204" pitchFamily="34" charset="-120"/>
              </a:rPr>
              <a:t>步驟四：填寫</a:t>
            </a:r>
            <a:r>
              <a:rPr lang="zh-TW" altLang="en-US" sz="2400" dirty="0">
                <a:solidFill>
                  <a:srgbClr val="FF0000"/>
                </a:solidFill>
                <a:latin typeface="微軟正黑體" panose="020B0604030504040204" pitchFamily="34" charset="-120"/>
                <a:ea typeface="微軟正黑體" panose="020B0604030504040204" pitchFamily="34" charset="-120"/>
              </a:rPr>
              <a:t>變更用途說明</a:t>
            </a:r>
            <a:r>
              <a:rPr lang="zh-TW" altLang="en-US" sz="2400" dirty="0">
                <a:latin typeface="微軟正黑體" panose="020B0604030504040204" pitchFamily="34" charset="-120"/>
                <a:ea typeface="微軟正黑體" panose="020B0604030504040204" pitchFamily="34" charset="-120"/>
              </a:rPr>
              <a:t>及</a:t>
            </a:r>
            <a:r>
              <a:rPr lang="zh-TW" altLang="en-US" sz="2400" dirty="0">
                <a:solidFill>
                  <a:srgbClr val="FF0000"/>
                </a:solidFill>
                <a:latin typeface="微軟正黑體" panose="020B0604030504040204" pitchFamily="34" charset="-120"/>
                <a:ea typeface="微軟正黑體" panose="020B0604030504040204" pitchFamily="34" charset="-120"/>
              </a:rPr>
              <a:t>經費流入</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流出</a:t>
            </a:r>
            <a:r>
              <a:rPr lang="zh-TW" altLang="en-US" sz="2400" dirty="0">
                <a:latin typeface="微軟正黑體" panose="020B0604030504040204" pitchFamily="34" charset="-120"/>
                <a:ea typeface="微軟正黑體" panose="020B0604030504040204" pitchFamily="34" charset="-120"/>
              </a:rPr>
              <a:t>並儲存</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步驟五：點選</a:t>
            </a:r>
            <a:r>
              <a:rPr lang="zh-TW" altLang="en-US" sz="2400" dirty="0">
                <a:solidFill>
                  <a:srgbClr val="FF0000"/>
                </a:solidFill>
                <a:latin typeface="微軟正黑體" panose="020B0604030504040204" pitchFamily="34" charset="-120"/>
                <a:ea typeface="微軟正黑體" panose="020B0604030504040204" pitchFamily="34" charset="-120"/>
              </a:rPr>
              <a:t>傳送</a:t>
            </a:r>
            <a:r>
              <a:rPr lang="zh-TW" altLang="en-US" sz="2400" dirty="0">
                <a:latin typeface="微軟正黑體" panose="020B0604030504040204" pitchFamily="34" charset="-120"/>
                <a:ea typeface="微軟正黑體" panose="020B0604030504040204" pitchFamily="34" charset="-120"/>
              </a:rPr>
              <a:t>研發處</a:t>
            </a:r>
            <a:endParaRPr lang="en-US" altLang="zh-TW" sz="2400" dirty="0">
              <a:latin typeface="微軟正黑體" panose="020B0604030504040204" pitchFamily="34" charset="-120"/>
              <a:ea typeface="微軟正黑體" panose="020B0604030504040204" pitchFamily="34" charset="-120"/>
            </a:endParaRPr>
          </a:p>
          <a:p>
            <a:pPr marL="1250950" indent="-1250950">
              <a:buNone/>
            </a:pPr>
            <a:r>
              <a:rPr lang="zh-TW" altLang="en-US" sz="2400" dirty="0">
                <a:latin typeface="微軟正黑體" panose="020B0604030504040204" pitchFamily="34" charset="-120"/>
                <a:ea typeface="微軟正黑體" panose="020B0604030504040204" pitchFamily="34" charset="-120"/>
              </a:rPr>
              <a:t>步驟六：</a:t>
            </a:r>
            <a:r>
              <a:rPr lang="zh-TW" altLang="en-US" sz="2400" dirty="0">
                <a:solidFill>
                  <a:srgbClr val="FF0000"/>
                </a:solidFill>
                <a:latin typeface="微軟正黑體" panose="020B0604030504040204" pitchFamily="34" charset="-120"/>
                <a:ea typeface="微軟正黑體" panose="020B0604030504040204" pitchFamily="34" charset="-120"/>
              </a:rPr>
              <a:t>列印</a:t>
            </a:r>
            <a:r>
              <a:rPr lang="zh-TW" altLang="en-US" sz="2400" dirty="0">
                <a:latin typeface="微軟正黑體" panose="020B0604030504040204" pitchFamily="34" charset="-120"/>
                <a:ea typeface="微軟正黑體" panose="020B0604030504040204" pitchFamily="34" charset="-120"/>
              </a:rPr>
              <a:t>變更申請表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主持人</a:t>
            </a:r>
            <a:r>
              <a:rPr lang="zh-TW" altLang="en-US" sz="2400" dirty="0">
                <a:solidFill>
                  <a:srgbClr val="FF0000"/>
                </a:solidFill>
                <a:latin typeface="微軟正黑體" panose="020B0604030504040204" pitchFamily="34" charset="-120"/>
                <a:ea typeface="微軟正黑體" panose="020B0604030504040204" pitchFamily="34" charset="-120"/>
              </a:rPr>
              <a:t>簽章</a:t>
            </a:r>
            <a:r>
              <a:rPr lang="zh-TW" altLang="en-US" sz="2400" dirty="0">
                <a:latin typeface="微軟正黑體" panose="020B0604030504040204" pitchFamily="34" charset="-120"/>
                <a:ea typeface="微軟正黑體" panose="020B0604030504040204" pitchFamily="34" charset="-120"/>
              </a:rPr>
              <a:t>後連同附件送研發處</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GB" sz="2400" dirty="0">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sz="quarter" idx="3"/>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zh-TW" altLang="en-US" sz="3200" u="heavy" dirty="0">
                <a:latin typeface="+mj-ea"/>
                <a:ea typeface="+mj-ea"/>
              </a:rPr>
              <a:t>科技部變更</a:t>
            </a:r>
          </a:p>
        </p:txBody>
      </p:sp>
      <p:sp>
        <p:nvSpPr>
          <p:cNvPr id="6" name="內容版面配置區 5"/>
          <p:cNvSpPr>
            <a:spLocks noGrp="1"/>
          </p:cNvSpPr>
          <p:nvPr>
            <p:ph sz="quarter" idx="4"/>
          </p:nvPr>
        </p:nvSpPr>
        <p:spPr/>
        <p:txBody>
          <a:bodyPr>
            <a:normAutofit/>
          </a:bodyPr>
          <a:lstStyle/>
          <a:p>
            <a:pPr marL="0" indent="0">
              <a:buNone/>
            </a:pPr>
            <a:r>
              <a:rPr lang="zh-TW" altLang="en-US" sz="2400" dirty="0">
                <a:latin typeface="微軟正黑體" panose="020B0604030504040204" pitchFamily="34" charset="-120"/>
                <a:ea typeface="微軟正黑體" panose="020B0604030504040204" pitchFamily="34" charset="-120"/>
              </a:rPr>
              <a:t>步驟一：登入</a:t>
            </a:r>
            <a:r>
              <a:rPr lang="zh-TW" altLang="en-US" sz="2400" dirty="0">
                <a:latin typeface="微軟正黑體" panose="020B0604030504040204" pitchFamily="34" charset="-120"/>
                <a:ea typeface="微軟正黑體" panose="020B0604030504040204" pitchFamily="34" charset="-120"/>
                <a:hlinkClick r:id="rId3"/>
              </a:rPr>
              <a:t>科技部學術服務網</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步驟二：選擇執行中計畫進行「變更」</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步驟三：點選欲變更項目</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步驟四：填寫變更內容並存檔</a:t>
            </a:r>
            <a:endParaRPr lang="en-US" altLang="zh-TW" sz="24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步驟五：</a:t>
            </a:r>
            <a:r>
              <a:rPr lang="zh-TW" altLang="en-US" sz="2400" dirty="0">
                <a:solidFill>
                  <a:srgbClr val="FF0000"/>
                </a:solidFill>
                <a:latin typeface="微軟正黑體" panose="020B0604030504040204" pitchFamily="34" charset="-120"/>
                <a:ea typeface="微軟正黑體" panose="020B0604030504040204" pitchFamily="34" charset="-120"/>
              </a:rPr>
              <a:t>上傳附件</a:t>
            </a:r>
            <a:r>
              <a:rPr lang="en-US" altLang="zh-TW" sz="2400" dirty="0">
                <a:solidFill>
                  <a:srgbClr val="FF0000"/>
                </a:solidFill>
                <a:latin typeface="微軟正黑體" panose="020B0604030504040204" pitchFamily="34" charset="-120"/>
                <a:ea typeface="微軟正黑體" panose="020B0604030504040204" pitchFamily="34" charset="-120"/>
              </a:rPr>
              <a:t>&amp;</a:t>
            </a:r>
            <a:r>
              <a:rPr lang="zh-TW" altLang="en-US" sz="2400" dirty="0">
                <a:solidFill>
                  <a:srgbClr val="FF0000"/>
                </a:solidFill>
                <a:latin typeface="微軟正黑體" panose="020B0604030504040204" pitchFamily="34" charset="-120"/>
                <a:ea typeface="微軟正黑體" panose="020B0604030504040204" pitchFamily="34" charset="-120"/>
              </a:rPr>
              <a:t>送出</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1250950" indent="-1250950">
              <a:buNone/>
            </a:pPr>
            <a:r>
              <a:rPr lang="zh-TW" altLang="en-US" sz="2400" dirty="0">
                <a:latin typeface="微軟正黑體" panose="020B0604030504040204" pitchFamily="34" charset="-120"/>
                <a:ea typeface="微軟正黑體" panose="020B0604030504040204" pitchFamily="34" charset="-120"/>
              </a:rPr>
              <a:t>步驟六：</a:t>
            </a:r>
            <a:r>
              <a:rPr lang="zh-TW" altLang="en-US" sz="2400" dirty="0">
                <a:solidFill>
                  <a:srgbClr val="FF0000"/>
                </a:solidFill>
                <a:latin typeface="微軟正黑體" panose="020B0604030504040204" pitchFamily="34" charset="-120"/>
                <a:ea typeface="微軟正黑體" panose="020B0604030504040204" pitchFamily="34" charset="-120"/>
              </a:rPr>
              <a:t>列印</a:t>
            </a:r>
            <a:r>
              <a:rPr lang="zh-TW" altLang="en-US" sz="2400" dirty="0">
                <a:latin typeface="微軟正黑體" panose="020B0604030504040204" pitchFamily="34" charset="-120"/>
                <a:ea typeface="微軟正黑體" panose="020B0604030504040204" pitchFamily="34" charset="-120"/>
              </a:rPr>
              <a:t>變更申請表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主持人及系所主管</a:t>
            </a:r>
            <a:r>
              <a:rPr lang="zh-TW" altLang="en-US" sz="2400" dirty="0">
                <a:solidFill>
                  <a:srgbClr val="FF0000"/>
                </a:solidFill>
                <a:latin typeface="微軟正黑體" panose="020B0604030504040204" pitchFamily="34" charset="-120"/>
                <a:ea typeface="微軟正黑體" panose="020B0604030504040204" pitchFamily="34" charset="-120"/>
              </a:rPr>
              <a:t>簽章</a:t>
            </a:r>
            <a:r>
              <a:rPr lang="zh-TW" altLang="en-US" sz="2400" dirty="0">
                <a:latin typeface="微軟正黑體" panose="020B0604030504040204" pitchFamily="34" charset="-120"/>
                <a:ea typeface="微軟正黑體" panose="020B0604030504040204" pitchFamily="34" charset="-120"/>
              </a:rPr>
              <a:t>後送研發處</a:t>
            </a:r>
            <a:r>
              <a:rPr lang="en-US" altLang="zh-TW"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4801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步驟一</a:t>
            </a:r>
            <a:r>
              <a:rPr lang="en-US" altLang="zh-TW" dirty="0"/>
              <a:t>:</a:t>
            </a:r>
            <a:r>
              <a:rPr lang="zh-TW" altLang="en-US" dirty="0">
                <a:solidFill>
                  <a:srgbClr val="2E58FF"/>
                </a:solidFill>
              </a:rPr>
              <a:t>登入</a:t>
            </a:r>
            <a:r>
              <a:rPr lang="zh-TW" altLang="en-US" dirty="0"/>
              <a:t>系統</a:t>
            </a:r>
          </a:p>
        </p:txBody>
      </p:sp>
      <p:sp>
        <p:nvSpPr>
          <p:cNvPr id="4" name="文字版面配置區 3"/>
          <p:cNvSpPr>
            <a:spLocks noGrp="1"/>
          </p:cNvSpPr>
          <p:nvPr>
            <p:ph type="body" idx="1"/>
          </p:nvPr>
        </p:nvSpPr>
        <p:spPr>
          <a:xfrm>
            <a:off x="2495600" y="1700808"/>
            <a:ext cx="6984776" cy="1008112"/>
          </a:xfrm>
        </p:spPr>
        <p:txBody>
          <a:bodyPr>
            <a:noAutofit/>
          </a:bodyPr>
          <a:lstStyle/>
          <a:p>
            <a:r>
              <a:rPr lang="zh-TW" altLang="en-US" sz="2800" dirty="0"/>
              <a:t>科技部首頁（</a:t>
            </a:r>
            <a:r>
              <a:rPr lang="en-US" altLang="zh-TW" sz="2800" dirty="0"/>
              <a:t>https://www.most.gov.tw/</a:t>
            </a:r>
            <a:r>
              <a:rPr lang="zh-TW" altLang="en-US" sz="2800" dirty="0"/>
              <a:t>） </a:t>
            </a:r>
            <a:endParaRPr lang="en-US" altLang="zh-TW" sz="2800" dirty="0"/>
          </a:p>
          <a:p>
            <a:r>
              <a:rPr lang="zh-TW" altLang="en-US" sz="2800" dirty="0"/>
              <a:t>輸入計畫 主持人之帳號與密碼，登入系統</a:t>
            </a:r>
          </a:p>
        </p:txBody>
      </p:sp>
      <p:pic>
        <p:nvPicPr>
          <p:cNvPr id="9" name="內容版面配置區 8"/>
          <p:cNvPicPr>
            <a:picLocks noGrp="1" noChangeAspect="1"/>
          </p:cNvPicPr>
          <p:nvPr>
            <p:ph sz="half" idx="2"/>
          </p:nvPr>
        </p:nvPicPr>
        <p:blipFill>
          <a:blip r:embed="rId2"/>
          <a:stretch>
            <a:fillRect/>
          </a:stretch>
        </p:blipFill>
        <p:spPr>
          <a:xfrm>
            <a:off x="1904240" y="3163994"/>
            <a:ext cx="8317108" cy="2803288"/>
          </a:xfrm>
          <a:prstGeom prst="rect">
            <a:avLst/>
          </a:prstGeom>
        </p:spPr>
      </p:pic>
      <p:sp>
        <p:nvSpPr>
          <p:cNvPr id="10" name="圓角矩形 9"/>
          <p:cNvSpPr/>
          <p:nvPr/>
        </p:nvSpPr>
        <p:spPr>
          <a:xfrm>
            <a:off x="8188661" y="3501008"/>
            <a:ext cx="1750091"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11" name="圓角矩形 10"/>
          <p:cNvSpPr/>
          <p:nvPr/>
        </p:nvSpPr>
        <p:spPr>
          <a:xfrm>
            <a:off x="8188662" y="4023733"/>
            <a:ext cx="1750091" cy="8630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7" name="文字版面配置區 4"/>
          <p:cNvSpPr>
            <a:spLocks noGrp="1"/>
          </p:cNvSpPr>
          <p:nvPr>
            <p:ph type="body" sz="quarter" idx="3"/>
          </p:nvPr>
        </p:nvSpPr>
        <p:spPr>
          <a:xfrm>
            <a:off x="21174" y="0"/>
            <a:ext cx="1953816" cy="692696"/>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zh-TW" altLang="en-US" sz="2400" dirty="0">
                <a:solidFill>
                  <a:srgbClr val="2E58FF"/>
                </a:solidFill>
                <a:latin typeface="+mj-ea"/>
                <a:ea typeface="+mj-ea"/>
              </a:rPr>
              <a:t>科技部變更</a:t>
            </a:r>
          </a:p>
        </p:txBody>
      </p:sp>
    </p:spTree>
    <p:extLst>
      <p:ext uri="{BB962C8B-B14F-4D97-AF65-F5344CB8AC3E}">
        <p14:creationId xmlns:p14="http://schemas.microsoft.com/office/powerpoint/2010/main" val="374132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步驟二：選擇執行中計畫進行「</a:t>
            </a:r>
            <a:r>
              <a:rPr lang="zh-TW" altLang="en-US" dirty="0">
                <a:solidFill>
                  <a:srgbClr val="2E58FF"/>
                </a:solidFill>
              </a:rPr>
              <a:t>變更</a:t>
            </a:r>
            <a:r>
              <a:rPr lang="zh-TW" altLang="en-US" dirty="0"/>
              <a:t>」</a:t>
            </a:r>
          </a:p>
        </p:txBody>
      </p:sp>
      <p:pic>
        <p:nvPicPr>
          <p:cNvPr id="1026" name="Picture 2" descr="C:\Users\Lydia\AppData\Local\Temp\SNAGHTML207c3c4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528" y="1585781"/>
            <a:ext cx="8496944" cy="5216033"/>
          </a:xfrm>
          <a:prstGeom prst="rect">
            <a:avLst/>
          </a:prstGeom>
          <a:noFill/>
          <a:extLst>
            <a:ext uri="{909E8E84-426E-40DD-AFC4-6F175D3DCCD1}">
              <a14:hiddenFill xmlns:a14="http://schemas.microsoft.com/office/drawing/2010/main">
                <a:solidFill>
                  <a:srgbClr val="FFFFFF"/>
                </a:solidFill>
              </a14:hiddenFill>
            </a:ext>
          </a:extLst>
        </p:spPr>
      </p:pic>
      <p:sp>
        <p:nvSpPr>
          <p:cNvPr id="14" name="圓角矩形 13"/>
          <p:cNvSpPr/>
          <p:nvPr/>
        </p:nvSpPr>
        <p:spPr>
          <a:xfrm>
            <a:off x="8328248" y="5517232"/>
            <a:ext cx="5040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版面配置區 2"/>
          <p:cNvSpPr>
            <a:spLocks noGrp="1"/>
          </p:cNvSpPr>
          <p:nvPr>
            <p:ph type="body" sz="quarter" idx="3"/>
          </p:nvPr>
        </p:nvSpPr>
        <p:spPr/>
        <p:txBody>
          <a:bodyPr/>
          <a:lstStyle/>
          <a:p>
            <a:endParaRPr lang="zh-TW" altLang="en-US"/>
          </a:p>
        </p:txBody>
      </p:sp>
      <p:sp>
        <p:nvSpPr>
          <p:cNvPr id="8" name="文字版面配置區 4"/>
          <p:cNvSpPr>
            <a:spLocks noGrp="1"/>
          </p:cNvSpPr>
          <p:nvPr>
            <p:ph type="body" sz="quarter" idx="3"/>
          </p:nvPr>
        </p:nvSpPr>
        <p:spPr>
          <a:xfrm>
            <a:off x="21174" y="0"/>
            <a:ext cx="1953816" cy="692696"/>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zh-TW" altLang="en-US" sz="2400" dirty="0">
                <a:solidFill>
                  <a:srgbClr val="2E58FF"/>
                </a:solidFill>
                <a:latin typeface="+mj-ea"/>
                <a:ea typeface="+mj-ea"/>
              </a:rPr>
              <a:t>科技部變更</a:t>
            </a:r>
          </a:p>
        </p:txBody>
      </p:sp>
    </p:spTree>
    <p:extLst>
      <p:ext uri="{BB962C8B-B14F-4D97-AF65-F5344CB8AC3E}">
        <p14:creationId xmlns:p14="http://schemas.microsoft.com/office/powerpoint/2010/main" val="128531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步驟三：</a:t>
            </a:r>
            <a:r>
              <a:rPr lang="zh-TW" altLang="en-US" dirty="0">
                <a:solidFill>
                  <a:srgbClr val="2E58FF"/>
                </a:solidFill>
              </a:rPr>
              <a:t>點選</a:t>
            </a:r>
            <a:r>
              <a:rPr lang="zh-TW" altLang="en-US" dirty="0"/>
              <a:t>欲變更項目</a:t>
            </a:r>
          </a:p>
        </p:txBody>
      </p:sp>
      <p:graphicFrame>
        <p:nvGraphicFramePr>
          <p:cNvPr id="18" name="內容版面配置區 17">
            <a:extLst>
              <a:ext uri="{FF2B5EF4-FFF2-40B4-BE49-F238E27FC236}">
                <a16:creationId xmlns:a16="http://schemas.microsoft.com/office/drawing/2014/main" id="{28F873F8-13C9-4A2B-98A7-70CA87E3FB6F}"/>
              </a:ext>
            </a:extLst>
          </p:cNvPr>
          <p:cNvGraphicFramePr>
            <a:graphicFrameLocks noGrp="1"/>
          </p:cNvGraphicFramePr>
          <p:nvPr>
            <p:ph sz="half" idx="1"/>
            <p:extLst>
              <p:ext uri="{D42A27DB-BD31-4B8C-83A1-F6EECF244321}">
                <p14:modId xmlns:p14="http://schemas.microsoft.com/office/powerpoint/2010/main" val="193199744"/>
              </p:ext>
            </p:extLst>
          </p:nvPr>
        </p:nvGraphicFramePr>
        <p:xfrm>
          <a:off x="695400" y="1268760"/>
          <a:ext cx="10871543" cy="3248152"/>
        </p:xfrm>
        <a:graphic>
          <a:graphicData uri="http://schemas.openxmlformats.org/drawingml/2006/table">
            <a:tbl>
              <a:tblPr firstRow="1" bandRow="1">
                <a:tableStyleId>{FABFCF23-3B69-468F-B69F-88F6DE6A72F2}</a:tableStyleId>
              </a:tblPr>
              <a:tblGrid>
                <a:gridCol w="5385143">
                  <a:extLst>
                    <a:ext uri="{9D8B030D-6E8A-4147-A177-3AD203B41FA5}">
                      <a16:colId xmlns:a16="http://schemas.microsoft.com/office/drawing/2014/main" val="2496942688"/>
                    </a:ext>
                  </a:extLst>
                </a:gridCol>
                <a:gridCol w="5486400">
                  <a:extLst>
                    <a:ext uri="{9D8B030D-6E8A-4147-A177-3AD203B41FA5}">
                      <a16:colId xmlns:a16="http://schemas.microsoft.com/office/drawing/2014/main" val="532885398"/>
                    </a:ext>
                  </a:extLst>
                </a:gridCol>
              </a:tblGrid>
              <a:tr h="370840">
                <a:tc gridSpan="2">
                  <a:txBody>
                    <a:bodyPr/>
                    <a:lstStyle/>
                    <a:p>
                      <a:pPr algn="ctr"/>
                      <a:r>
                        <a:rPr lang="zh-TW" altLang="en-US" sz="2400" dirty="0">
                          <a:effectLst>
                            <a:outerShdw blurRad="38100" dist="38100" dir="2700000" algn="tl">
                              <a:srgbClr val="000000">
                                <a:alpha val="43137"/>
                              </a:srgbClr>
                            </a:outerShdw>
                          </a:effectLst>
                        </a:rPr>
                        <a:t>科技部變更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extLst>
                  <a:ext uri="{0D108BD9-81ED-4DB2-BD59-A6C34878D82A}">
                    <a16:rowId xmlns:a16="http://schemas.microsoft.com/office/drawing/2014/main" val="622927086"/>
                  </a:ext>
                </a:extLst>
              </a:tr>
              <a:tr h="370840">
                <a:tc>
                  <a:txBody>
                    <a:bodyPr/>
                    <a:lstStyle/>
                    <a:p>
                      <a:pPr>
                        <a:lnSpc>
                          <a:spcPct val="150000"/>
                        </a:lnSpc>
                        <a:spcAft>
                          <a:spcPts val="0"/>
                        </a:spcAft>
                      </a:pPr>
                      <a:r>
                        <a:rPr lang="en-US" sz="1800" u="none" strike="noStrike" kern="0" spc="60" dirty="0" err="1">
                          <a:effectLst/>
                          <a:latin typeface="+mj-ea"/>
                          <a:ea typeface="+mj-ea"/>
                        </a:rPr>
                        <a:t>執行機關</a:t>
                      </a:r>
                      <a:r>
                        <a:rPr lang="en-US" sz="1800" u="none" strike="noStrike" kern="0" spc="60" dirty="0">
                          <a:effectLst/>
                          <a:latin typeface="+mj-ea"/>
                          <a:ea typeface="+mj-ea"/>
                        </a:rPr>
                        <a:t>/</a:t>
                      </a:r>
                      <a:r>
                        <a:rPr lang="en-US" sz="1800" u="none" strike="noStrike" kern="0" spc="60" dirty="0" err="1">
                          <a:effectLst/>
                          <a:latin typeface="+mj-ea"/>
                          <a:ea typeface="+mj-ea"/>
                        </a:rPr>
                        <a:t>主持人</a:t>
                      </a:r>
                      <a:r>
                        <a:rPr lang="en-US" sz="1800" u="none" strike="noStrike" kern="0" spc="60" dirty="0">
                          <a:effectLst/>
                          <a:latin typeface="+mj-ea"/>
                          <a:ea typeface="+mj-ea"/>
                        </a:rPr>
                        <a:t>/</a:t>
                      </a:r>
                      <a:r>
                        <a:rPr lang="en-US" sz="1800" u="none" strike="noStrike" kern="0" spc="60" dirty="0" err="1">
                          <a:effectLst/>
                          <a:latin typeface="+mj-ea"/>
                          <a:ea typeface="+mj-ea"/>
                        </a:rPr>
                        <a:t>共同主持人</a:t>
                      </a:r>
                      <a:r>
                        <a:rPr lang="en-US" sz="1800" kern="0" spc="60" dirty="0">
                          <a:effectLst/>
                          <a:latin typeface="+mj-ea"/>
                          <a:ea typeface="+mj-ea"/>
                        </a:rPr>
                        <a:t> </a:t>
                      </a:r>
                      <a:r>
                        <a:rPr lang="en-US" sz="1600" kern="0" spc="60" dirty="0">
                          <a:effectLst/>
                          <a:latin typeface="+mj-ea"/>
                          <a:ea typeface="+mj-ea"/>
                        </a:rPr>
                        <a:t>(</a:t>
                      </a:r>
                      <a:r>
                        <a:rPr lang="zh-TW" sz="1600" kern="0" spc="60" dirty="0">
                          <a:effectLst/>
                          <a:latin typeface="+mj-ea"/>
                          <a:ea typeface="+mj-ea"/>
                        </a:rPr>
                        <a:t>包含執行機關單位</a:t>
                      </a:r>
                      <a:r>
                        <a:rPr lang="en-US" sz="1600" kern="0" spc="60" dirty="0">
                          <a:effectLst/>
                          <a:latin typeface="+mj-ea"/>
                          <a:ea typeface="+mj-ea"/>
                        </a:rPr>
                        <a:t>,</a:t>
                      </a:r>
                      <a:r>
                        <a:rPr lang="zh-TW" sz="1600" kern="0" spc="60" dirty="0">
                          <a:effectLst/>
                          <a:latin typeface="+mj-ea"/>
                          <a:ea typeface="+mj-ea"/>
                        </a:rPr>
                        <a:t>更換主持人</a:t>
                      </a:r>
                      <a:r>
                        <a:rPr lang="en-US" sz="1600" kern="0" spc="60" dirty="0">
                          <a:effectLst/>
                          <a:latin typeface="+mj-ea"/>
                          <a:ea typeface="+mj-ea"/>
                        </a:rPr>
                        <a:t>/</a:t>
                      </a:r>
                      <a:r>
                        <a:rPr lang="zh-TW" sz="1600" kern="0" spc="60" dirty="0">
                          <a:effectLst/>
                          <a:latin typeface="+mj-ea"/>
                          <a:ea typeface="+mj-ea"/>
                        </a:rPr>
                        <a:t>共同主持人</a:t>
                      </a:r>
                      <a:r>
                        <a:rPr lang="en-US" sz="1600" kern="0" spc="60" dirty="0">
                          <a:effectLst/>
                          <a:latin typeface="+mj-ea"/>
                          <a:ea typeface="+mj-ea"/>
                        </a:rPr>
                        <a:t>) </a:t>
                      </a:r>
                      <a:endParaRPr lang="zh-TW" sz="16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TW" sz="1800" kern="0" spc="60" dirty="0">
                          <a:solidFill>
                            <a:srgbClr val="FF0000"/>
                          </a:solidFill>
                          <a:effectLst/>
                          <a:latin typeface="+mj-ea"/>
                          <a:ea typeface="+mj-ea"/>
                        </a:rPr>
                        <a:t>計畫執行期限變更</a:t>
                      </a:r>
                      <a:r>
                        <a:rPr lang="en-US" sz="1800" kern="0" spc="60" dirty="0">
                          <a:solidFill>
                            <a:srgbClr val="FF0000"/>
                          </a:solidFill>
                          <a:effectLst/>
                          <a:latin typeface="+mj-ea"/>
                          <a:ea typeface="+mj-ea"/>
                        </a:rPr>
                        <a:t> </a:t>
                      </a:r>
                      <a:r>
                        <a:rPr lang="en-US" sz="1600" kern="0" spc="60" dirty="0">
                          <a:effectLst/>
                          <a:latin typeface="+mj-ea"/>
                          <a:ea typeface="+mj-ea"/>
                        </a:rPr>
                        <a:t>(</a:t>
                      </a:r>
                      <a:r>
                        <a:rPr lang="zh-TW" sz="1600" kern="0" spc="60" dirty="0">
                          <a:effectLst/>
                          <a:latin typeface="+mj-ea"/>
                          <a:ea typeface="+mj-ea"/>
                        </a:rPr>
                        <a:t>包含延期、縮短期限或因應疫情</a:t>
                      </a:r>
                      <a:r>
                        <a:rPr lang="en-US" sz="1600" kern="0" spc="60" dirty="0">
                          <a:effectLst/>
                          <a:latin typeface="+mj-ea"/>
                          <a:ea typeface="+mj-ea"/>
                        </a:rPr>
                        <a:t>) </a:t>
                      </a:r>
                      <a:endParaRPr lang="zh-TW" sz="16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63700"/>
                  </a:ext>
                </a:extLst>
              </a:tr>
              <a:tr h="370840">
                <a:tc>
                  <a:txBody>
                    <a:bodyPr/>
                    <a:lstStyle/>
                    <a:p>
                      <a:pPr>
                        <a:lnSpc>
                          <a:spcPct val="150000"/>
                        </a:lnSpc>
                        <a:spcAft>
                          <a:spcPts val="0"/>
                        </a:spcAft>
                      </a:pPr>
                      <a:r>
                        <a:rPr lang="en-US" sz="1800" u="none" strike="noStrike" kern="0" spc="60" dirty="0" err="1">
                          <a:effectLst/>
                          <a:latin typeface="+mj-ea"/>
                          <a:ea typeface="+mj-ea"/>
                        </a:rPr>
                        <a:t>計畫中</a:t>
                      </a:r>
                      <a:r>
                        <a:rPr lang="en-US" sz="1800" u="none" strike="noStrike" kern="0" spc="60" dirty="0">
                          <a:effectLst/>
                          <a:latin typeface="+mj-ea"/>
                          <a:ea typeface="+mj-ea"/>
                        </a:rPr>
                        <a:t>/</a:t>
                      </a:r>
                      <a:r>
                        <a:rPr lang="en-US" sz="1800" u="none" strike="noStrike" kern="0" spc="60" dirty="0" err="1">
                          <a:effectLst/>
                          <a:latin typeface="+mj-ea"/>
                          <a:ea typeface="+mj-ea"/>
                        </a:rPr>
                        <a:t>英文名稱</a:t>
                      </a:r>
                      <a:r>
                        <a:rPr lang="en-US" sz="1800" kern="0" spc="60" dirty="0">
                          <a:effectLst/>
                          <a:latin typeface="+mj-ea"/>
                          <a:ea typeface="+mj-ea"/>
                        </a:rPr>
                        <a:t> </a:t>
                      </a:r>
                      <a:endParaRPr lang="zh-TW" sz="18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800" u="none" strike="noStrike" kern="0" spc="60" dirty="0" err="1">
                          <a:effectLst/>
                          <a:latin typeface="+mj-ea"/>
                          <a:ea typeface="+mj-ea"/>
                        </a:rPr>
                        <a:t>計畫註銷</a:t>
                      </a:r>
                      <a:r>
                        <a:rPr lang="en-US" sz="1800" kern="0" spc="60" dirty="0">
                          <a:effectLst/>
                          <a:latin typeface="+mj-ea"/>
                          <a:ea typeface="+mj-ea"/>
                        </a:rPr>
                        <a:t> (</a:t>
                      </a:r>
                      <a:r>
                        <a:rPr lang="zh-TW" sz="1400" kern="0" spc="60" dirty="0">
                          <a:effectLst/>
                          <a:latin typeface="+mj-ea"/>
                          <a:ea typeface="+mj-ea"/>
                        </a:rPr>
                        <a:t>包含計畫通過後未執行</a:t>
                      </a:r>
                      <a:r>
                        <a:rPr lang="en-US" sz="1400" kern="0" spc="60" dirty="0">
                          <a:effectLst/>
                          <a:latin typeface="+mj-ea"/>
                          <a:ea typeface="+mj-ea"/>
                        </a:rPr>
                        <a:t>,</a:t>
                      </a:r>
                      <a:r>
                        <a:rPr lang="zh-TW" sz="1400" kern="0" spc="60" dirty="0">
                          <a:effectLst/>
                          <a:latin typeface="+mj-ea"/>
                          <a:ea typeface="+mj-ea"/>
                        </a:rPr>
                        <a:t>計畫執行過程中不再執行</a:t>
                      </a:r>
                      <a:r>
                        <a:rPr lang="en-US" sz="1800" kern="0" spc="60" dirty="0">
                          <a:effectLst/>
                          <a:latin typeface="+mj-ea"/>
                          <a:ea typeface="+mj-ea"/>
                        </a:rPr>
                        <a:t>) </a:t>
                      </a:r>
                      <a:endParaRPr lang="zh-TW" sz="18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141125"/>
                  </a:ext>
                </a:extLst>
              </a:tr>
              <a:tr h="370840">
                <a:tc>
                  <a:txBody>
                    <a:bodyPr/>
                    <a:lstStyle/>
                    <a:p>
                      <a:pPr>
                        <a:lnSpc>
                          <a:spcPct val="150000"/>
                        </a:lnSpc>
                        <a:spcAft>
                          <a:spcPts val="0"/>
                        </a:spcAft>
                      </a:pPr>
                      <a:r>
                        <a:rPr lang="en-US" sz="1800" u="none" strike="noStrike" kern="0" spc="60" dirty="0" err="1">
                          <a:solidFill>
                            <a:srgbClr val="FF0000"/>
                          </a:solidFill>
                          <a:effectLst/>
                          <a:latin typeface="+mj-ea"/>
                          <a:ea typeface="+mj-ea"/>
                        </a:rPr>
                        <a:t>計畫經費變更</a:t>
                      </a:r>
                      <a:r>
                        <a:rPr lang="en-US" sz="1800" kern="0" spc="60" dirty="0">
                          <a:effectLst/>
                          <a:latin typeface="+mj-ea"/>
                          <a:ea typeface="+mj-ea"/>
                        </a:rPr>
                        <a:t> (</a:t>
                      </a:r>
                      <a:r>
                        <a:rPr lang="zh-TW" sz="1800" kern="0" spc="60" dirty="0">
                          <a:effectLst/>
                          <a:latin typeface="+mj-ea"/>
                          <a:ea typeface="+mj-ea"/>
                        </a:rPr>
                        <a:t>包含</a:t>
                      </a:r>
                      <a:r>
                        <a:rPr lang="zh-TW" sz="1800" kern="0" spc="60" dirty="0">
                          <a:effectLst/>
                          <a:highlight>
                            <a:srgbClr val="FFFF00"/>
                          </a:highlight>
                          <a:latin typeface="+mj-ea"/>
                          <a:ea typeface="+mj-ea"/>
                        </a:rPr>
                        <a:t>國外差旅費流用</a:t>
                      </a:r>
                      <a:r>
                        <a:rPr lang="zh-TW" sz="1800" b="1" i="1" u="sng" kern="0" spc="60" dirty="0">
                          <a:solidFill>
                            <a:srgbClr val="FF0000"/>
                          </a:solidFill>
                          <a:effectLst/>
                          <a:highlight>
                            <a:srgbClr val="FFFF00"/>
                          </a:highlight>
                          <a:latin typeface="+mj-ea"/>
                          <a:ea typeface="+mj-ea"/>
                        </a:rPr>
                        <a:t>超過</a:t>
                      </a:r>
                      <a:r>
                        <a:rPr lang="en-US" altLang="zh-TW" sz="1800" b="1" i="1" u="sng" kern="0" spc="60" dirty="0">
                          <a:solidFill>
                            <a:srgbClr val="FF0000"/>
                          </a:solidFill>
                          <a:effectLst/>
                          <a:highlight>
                            <a:srgbClr val="FFFF00"/>
                          </a:highlight>
                          <a:latin typeface="+mj-ea"/>
                          <a:ea typeface="+mj-ea"/>
                        </a:rPr>
                        <a:t>50%</a:t>
                      </a:r>
                      <a:r>
                        <a:rPr lang="en-US" sz="1800" kern="0" spc="60" dirty="0">
                          <a:effectLst/>
                          <a:latin typeface="+mj-ea"/>
                          <a:ea typeface="+mj-ea"/>
                        </a:rPr>
                        <a:t>,</a:t>
                      </a:r>
                      <a:r>
                        <a:rPr lang="zh-TW" sz="1800" kern="0" spc="60" dirty="0">
                          <a:effectLst/>
                          <a:highlight>
                            <a:srgbClr val="FFFF00"/>
                          </a:highlight>
                          <a:latin typeface="+mj-ea"/>
                          <a:ea typeface="+mj-ea"/>
                        </a:rPr>
                        <a:t>各項經費追加減</a:t>
                      </a:r>
                      <a:r>
                        <a:rPr lang="en-US" sz="1800" kern="0" spc="60" dirty="0">
                          <a:effectLst/>
                          <a:latin typeface="+mj-ea"/>
                          <a:ea typeface="+mj-ea"/>
                        </a:rPr>
                        <a:t>) </a:t>
                      </a:r>
                      <a:r>
                        <a:rPr lang="zh-TW" sz="1800" kern="0" spc="60" dirty="0">
                          <a:solidFill>
                            <a:srgbClr val="FF0000"/>
                          </a:solidFill>
                          <a:effectLst/>
                          <a:highlight>
                            <a:srgbClr val="FFFF00"/>
                          </a:highlight>
                          <a:latin typeface="+mj-ea"/>
                          <a:ea typeface="+mj-ea"/>
                        </a:rPr>
                        <a:t>含原未核定研究設備費，流入金額超過</a:t>
                      </a:r>
                      <a:r>
                        <a:rPr lang="en-US" sz="1800" kern="0" spc="60" dirty="0">
                          <a:solidFill>
                            <a:srgbClr val="FF0000"/>
                          </a:solidFill>
                          <a:effectLst/>
                          <a:highlight>
                            <a:srgbClr val="FFFF00"/>
                          </a:highlight>
                          <a:latin typeface="+mj-ea"/>
                          <a:ea typeface="+mj-ea"/>
                        </a:rPr>
                        <a:t>5</a:t>
                      </a:r>
                      <a:r>
                        <a:rPr lang="zh-TW" sz="1800" kern="0" spc="60" dirty="0">
                          <a:solidFill>
                            <a:srgbClr val="FF0000"/>
                          </a:solidFill>
                          <a:effectLst/>
                          <a:highlight>
                            <a:srgbClr val="FFFF00"/>
                          </a:highlight>
                          <a:latin typeface="+mj-ea"/>
                          <a:ea typeface="+mj-ea"/>
                        </a:rPr>
                        <a:t>萬之變更</a:t>
                      </a:r>
                      <a:r>
                        <a:rPr lang="zh-TW" altLang="en-US" sz="1800" kern="0" spc="60" dirty="0">
                          <a:solidFill>
                            <a:srgbClr val="FF0000"/>
                          </a:solidFill>
                          <a:effectLst/>
                          <a:highlight>
                            <a:srgbClr val="FFFF00"/>
                          </a:highlight>
                          <a:latin typeface="+mj-ea"/>
                          <a:ea typeface="+mj-ea"/>
                        </a:rPr>
                        <a:t> </a:t>
                      </a:r>
                      <a:r>
                        <a:rPr lang="en-US" altLang="zh-TW" sz="1800" kern="0" spc="60" dirty="0">
                          <a:solidFill>
                            <a:srgbClr val="FF0000"/>
                          </a:solidFill>
                          <a:effectLst/>
                          <a:highlight>
                            <a:srgbClr val="FFFF00"/>
                          </a:highlight>
                          <a:latin typeface="+mj-ea"/>
                          <a:ea typeface="+mj-ea"/>
                        </a:rPr>
                        <a:t>(</a:t>
                      </a:r>
                      <a:r>
                        <a:rPr lang="zh-TW" altLang="en-US" sz="1800" kern="0" spc="60" dirty="0">
                          <a:solidFill>
                            <a:srgbClr val="FF0000"/>
                          </a:solidFill>
                          <a:effectLst/>
                          <a:highlight>
                            <a:srgbClr val="FFFF00"/>
                          </a:highlight>
                          <a:latin typeface="+mj-ea"/>
                          <a:ea typeface="+mj-ea"/>
                        </a:rPr>
                        <a:t>其他就校內變更</a:t>
                      </a:r>
                      <a:r>
                        <a:rPr lang="en-US" altLang="zh-TW" sz="1800" kern="0" spc="60" dirty="0">
                          <a:solidFill>
                            <a:srgbClr val="FF0000"/>
                          </a:solidFill>
                          <a:effectLst/>
                          <a:highlight>
                            <a:srgbClr val="FFFF00"/>
                          </a:highlight>
                          <a:latin typeface="+mj-ea"/>
                          <a:ea typeface="+mj-ea"/>
                        </a:rPr>
                        <a:t>)</a:t>
                      </a:r>
                      <a:endParaRPr lang="zh-TW" sz="1800" kern="100" dirty="0">
                        <a:solidFill>
                          <a:srgbClr val="FF0000"/>
                        </a:solidFill>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800" u="none" strike="noStrike" kern="0" spc="60" dirty="0" err="1">
                          <a:effectLst/>
                          <a:latin typeface="+mj-ea"/>
                          <a:ea typeface="+mj-ea"/>
                        </a:rPr>
                        <a:t>轉撥補助經費案</a:t>
                      </a:r>
                      <a:r>
                        <a:rPr lang="en-US" sz="1800" kern="0" spc="60" dirty="0">
                          <a:effectLst/>
                          <a:latin typeface="+mj-ea"/>
                          <a:ea typeface="+mj-ea"/>
                        </a:rPr>
                        <a:t> </a:t>
                      </a:r>
                      <a:endParaRPr lang="zh-TW" sz="18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6325286"/>
                  </a:ext>
                </a:extLst>
              </a:tr>
              <a:tr h="370840">
                <a:tc>
                  <a:txBody>
                    <a:bodyPr/>
                    <a:lstStyle/>
                    <a:p>
                      <a:pPr>
                        <a:lnSpc>
                          <a:spcPct val="150000"/>
                        </a:lnSpc>
                        <a:spcAft>
                          <a:spcPts val="0"/>
                        </a:spcAft>
                      </a:pPr>
                      <a:r>
                        <a:rPr lang="en-US" sz="1800" u="none" strike="noStrike" kern="0" spc="60" dirty="0" err="1">
                          <a:effectLst/>
                          <a:latin typeface="+mj-ea"/>
                          <a:ea typeface="+mj-ea"/>
                        </a:rPr>
                        <a:t>出席國際學術會議</a:t>
                      </a:r>
                      <a:r>
                        <a:rPr lang="en-US" sz="1800" u="none" strike="noStrike" kern="0" spc="60" dirty="0">
                          <a:effectLst/>
                          <a:latin typeface="+mj-ea"/>
                          <a:ea typeface="+mj-ea"/>
                        </a:rPr>
                        <a:t>(</a:t>
                      </a:r>
                      <a:r>
                        <a:rPr lang="en-US" sz="1800" u="none" strike="noStrike" kern="0" spc="60" dirty="0" err="1">
                          <a:effectLst/>
                          <a:latin typeface="+mj-ea"/>
                          <a:ea typeface="+mj-ea"/>
                        </a:rPr>
                        <a:t>未發表論文</a:t>
                      </a:r>
                      <a:r>
                        <a:rPr lang="en-US" sz="1800" u="none" strike="noStrike" kern="0" spc="60" dirty="0">
                          <a:effectLst/>
                          <a:latin typeface="+mj-ea"/>
                          <a:ea typeface="+mj-ea"/>
                        </a:rPr>
                        <a:t>)</a:t>
                      </a:r>
                      <a:r>
                        <a:rPr lang="en-US" sz="1800" kern="0" spc="60" dirty="0">
                          <a:effectLst/>
                          <a:latin typeface="+mj-ea"/>
                          <a:ea typeface="+mj-ea"/>
                        </a:rPr>
                        <a:t> </a:t>
                      </a:r>
                      <a:endParaRPr lang="zh-TW" sz="18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800" u="none" strike="noStrike" kern="0" spc="60" dirty="0" err="1">
                          <a:effectLst/>
                          <a:latin typeface="+mj-ea"/>
                          <a:ea typeface="+mj-ea"/>
                        </a:rPr>
                        <a:t>移地研究衍生之交通租金費用</a:t>
                      </a:r>
                      <a:r>
                        <a:rPr lang="en-US" sz="1800" kern="0" spc="60" dirty="0">
                          <a:effectLst/>
                          <a:latin typeface="+mj-ea"/>
                          <a:ea typeface="+mj-ea"/>
                        </a:rPr>
                        <a:t> </a:t>
                      </a:r>
                      <a:endParaRPr lang="zh-TW" sz="1800" kern="100" dirty="0">
                        <a:effectLst/>
                        <a:latin typeface="+mj-ea"/>
                        <a:ea typeface="+mj-ea"/>
                        <a:cs typeface="Times New Roman" panose="02020603050405020304" pitchFamily="18" charset="0"/>
                      </a:endParaRPr>
                    </a:p>
                  </a:txBody>
                  <a:tcPr marL="47625" marR="47625" marT="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8396823"/>
                  </a:ext>
                </a:extLst>
              </a:tr>
            </a:tbl>
          </a:graphicData>
        </a:graphic>
      </p:graphicFrame>
      <p:graphicFrame>
        <p:nvGraphicFramePr>
          <p:cNvPr id="19" name="內容版面配置區 18">
            <a:extLst>
              <a:ext uri="{FF2B5EF4-FFF2-40B4-BE49-F238E27FC236}">
                <a16:creationId xmlns:a16="http://schemas.microsoft.com/office/drawing/2014/main" id="{F5F5D668-4207-4B3C-8798-DB12B5C19207}"/>
              </a:ext>
            </a:extLst>
          </p:cNvPr>
          <p:cNvGraphicFramePr>
            <a:graphicFrameLocks noGrp="1"/>
          </p:cNvGraphicFramePr>
          <p:nvPr>
            <p:ph sz="half" idx="2"/>
            <p:extLst>
              <p:ext uri="{D42A27DB-BD31-4B8C-83A1-F6EECF244321}">
                <p14:modId xmlns:p14="http://schemas.microsoft.com/office/powerpoint/2010/main" val="904293999"/>
              </p:ext>
            </p:extLst>
          </p:nvPr>
        </p:nvGraphicFramePr>
        <p:xfrm>
          <a:off x="593725" y="4630738"/>
          <a:ext cx="10972800" cy="12395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797136122"/>
                    </a:ext>
                  </a:extLst>
                </a:gridCol>
                <a:gridCol w="5486400">
                  <a:extLst>
                    <a:ext uri="{9D8B030D-6E8A-4147-A177-3AD203B41FA5}">
                      <a16:colId xmlns:a16="http://schemas.microsoft.com/office/drawing/2014/main" val="3758814018"/>
                    </a:ext>
                  </a:extLst>
                </a:gridCol>
              </a:tblGrid>
              <a:tr h="370840">
                <a:tc gridSpan="2">
                  <a:txBody>
                    <a:bodyPr/>
                    <a:lstStyle/>
                    <a:p>
                      <a:pPr algn="ctr"/>
                      <a:r>
                        <a:rPr lang="zh-TW" altLang="en-US" sz="2400" dirty="0"/>
                        <a:t>執行機構審核 </a:t>
                      </a:r>
                    </a:p>
                  </a:txBody>
                  <a:tcPr/>
                </a:tc>
                <a:tc hMerge="1">
                  <a:txBody>
                    <a:bodyPr/>
                    <a:lstStyle/>
                    <a:p>
                      <a:endParaRPr lang="zh-TW" altLang="en-US" dirty="0"/>
                    </a:p>
                  </a:txBody>
                  <a:tcPr/>
                </a:tc>
                <a:extLst>
                  <a:ext uri="{0D108BD9-81ED-4DB2-BD59-A6C34878D82A}">
                    <a16:rowId xmlns:a16="http://schemas.microsoft.com/office/drawing/2014/main" val="88976291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dirty="0">
                          <a:solidFill>
                            <a:srgbClr val="000000"/>
                          </a:solidFill>
                          <a:effectLst/>
                        </a:rPr>
                        <a:t>執行機關</a:t>
                      </a:r>
                      <a:r>
                        <a:rPr lang="en-US" altLang="zh-TW" dirty="0">
                          <a:solidFill>
                            <a:srgbClr val="000000"/>
                          </a:solidFill>
                          <a:effectLst/>
                        </a:rPr>
                        <a:t>/</a:t>
                      </a:r>
                      <a:r>
                        <a:rPr lang="zh-TW" altLang="en-US" dirty="0">
                          <a:solidFill>
                            <a:srgbClr val="000000"/>
                          </a:solidFill>
                          <a:effectLst/>
                        </a:rPr>
                        <a:t>主持人</a:t>
                      </a:r>
                      <a:r>
                        <a:rPr lang="en-US" altLang="zh-TW" dirty="0">
                          <a:solidFill>
                            <a:srgbClr val="000000"/>
                          </a:solidFill>
                          <a:effectLst/>
                        </a:rPr>
                        <a:t>/</a:t>
                      </a:r>
                      <a:r>
                        <a:rPr lang="zh-TW" altLang="en-US" dirty="0">
                          <a:solidFill>
                            <a:srgbClr val="000000"/>
                          </a:solidFill>
                          <a:effectLst/>
                        </a:rPr>
                        <a:t>共同主持人</a:t>
                      </a:r>
                      <a:r>
                        <a:rPr lang="zh-TW" altLang="en-US" dirty="0">
                          <a:effectLst/>
                        </a:rPr>
                        <a:t> 主持人之系所</a:t>
                      </a:r>
                      <a:r>
                        <a:rPr lang="en-US" altLang="zh-TW" dirty="0">
                          <a:effectLst/>
                        </a:rPr>
                        <a:t>/</a:t>
                      </a:r>
                      <a:r>
                        <a:rPr lang="zh-TW" altLang="en-US" dirty="0">
                          <a:effectLst/>
                        </a:rPr>
                        <a:t>共同主持人職稱變更 </a:t>
                      </a:r>
                    </a:p>
                  </a:txBody>
                  <a:tcPr marL="0" marR="0" marT="0" marB="0" anchor="ctr"/>
                </a:tc>
                <a:tc rowSpan="2">
                  <a:txBody>
                    <a:bodyPr/>
                    <a:lstStyle/>
                    <a:p>
                      <a:pPr marL="1255713" indent="-1255713"/>
                      <a:r>
                        <a:rPr lang="en-US" altLang="zh-TW" sz="1350" u="none" strike="noStrike" kern="1200" dirty="0" err="1">
                          <a:solidFill>
                            <a:schemeClr val="dk1"/>
                          </a:solidFill>
                          <a:effectLst/>
                          <a:latin typeface="+mn-lt"/>
                          <a:ea typeface="+mn-ea"/>
                          <a:cs typeface="+mn-cs"/>
                        </a:rPr>
                        <a:t>計畫經費變更</a:t>
                      </a:r>
                      <a:r>
                        <a:rPr lang="en-US" altLang="zh-TW" sz="1350" kern="1200" dirty="0">
                          <a:solidFill>
                            <a:schemeClr val="dk1"/>
                          </a:solidFill>
                          <a:effectLst/>
                          <a:latin typeface="+mn-lt"/>
                          <a:ea typeface="+mn-ea"/>
                          <a:cs typeface="+mn-cs"/>
                        </a:rPr>
                        <a:t> (</a:t>
                      </a:r>
                      <a:r>
                        <a:rPr lang="zh-TW" altLang="zh-TW" sz="1350" kern="1200" dirty="0">
                          <a:solidFill>
                            <a:schemeClr val="dk1"/>
                          </a:solidFill>
                          <a:effectLst/>
                          <a:latin typeface="+mn-lt"/>
                          <a:ea typeface="+mn-ea"/>
                          <a:cs typeface="+mn-cs"/>
                        </a:rPr>
                        <a:t>各項費用經費流用</a:t>
                      </a:r>
                      <a:r>
                        <a:rPr lang="zh-TW" altLang="zh-TW" sz="1350" b="1" i="1" u="sng" kern="1200" dirty="0">
                          <a:solidFill>
                            <a:srgbClr val="FF0000"/>
                          </a:solidFill>
                          <a:effectLst/>
                          <a:latin typeface="+mn-lt"/>
                          <a:ea typeface="+mn-ea"/>
                          <a:cs typeface="+mn-cs"/>
                        </a:rPr>
                        <a:t>未超過百分之五十</a:t>
                      </a:r>
                      <a:r>
                        <a:rPr lang="en-US" altLang="zh-TW" sz="1350" kern="1200" dirty="0">
                          <a:solidFill>
                            <a:schemeClr val="dk1"/>
                          </a:solidFill>
                          <a:effectLst/>
                          <a:latin typeface="+mn-lt"/>
                          <a:ea typeface="+mn-ea"/>
                          <a:cs typeface="+mn-cs"/>
                        </a:rPr>
                        <a:t>,</a:t>
                      </a:r>
                      <a:r>
                        <a:rPr lang="zh-TW" altLang="zh-TW" sz="1350" kern="1200" dirty="0">
                          <a:solidFill>
                            <a:schemeClr val="dk1"/>
                          </a:solidFill>
                          <a:effectLst/>
                          <a:latin typeface="+mn-lt"/>
                          <a:ea typeface="+mn-ea"/>
                          <a:cs typeface="+mn-cs"/>
                        </a:rPr>
                        <a:t>研究設備費變更</a:t>
                      </a:r>
                      <a:r>
                        <a:rPr lang="en-US" altLang="zh-TW" sz="1350" kern="1200" dirty="0">
                          <a:solidFill>
                            <a:schemeClr val="dk1"/>
                          </a:solidFill>
                          <a:effectLst/>
                          <a:latin typeface="+mn-lt"/>
                          <a:ea typeface="+mn-ea"/>
                          <a:cs typeface="+mn-cs"/>
                        </a:rPr>
                        <a:t>)</a:t>
                      </a:r>
                    </a:p>
                    <a:p>
                      <a:pPr marL="3582988" indent="454025"/>
                      <a:r>
                        <a:rPr lang="zh-TW" altLang="zh-TW" sz="1350" kern="1200" dirty="0">
                          <a:solidFill>
                            <a:schemeClr val="dk1"/>
                          </a:solidFill>
                          <a:effectLst/>
                          <a:latin typeface="+mn-lt"/>
                          <a:ea typeface="+mn-ea"/>
                          <a:cs typeface="+mn-cs"/>
                        </a:rPr>
                        <a:t>↑原有核定經費</a:t>
                      </a:r>
                    </a:p>
                    <a:p>
                      <a:r>
                        <a:rPr lang="en-US" altLang="zh-TW" sz="1350" kern="1200" dirty="0">
                          <a:solidFill>
                            <a:schemeClr val="dk1"/>
                          </a:solidFill>
                          <a:effectLst/>
                          <a:latin typeface="+mn-lt"/>
                          <a:ea typeface="+mn-ea"/>
                          <a:cs typeface="+mn-cs"/>
                        </a:rPr>
                        <a:t>                                      </a:t>
                      </a:r>
                      <a:r>
                        <a:rPr lang="zh-TW" altLang="zh-TW" sz="1350" kern="1200" dirty="0">
                          <a:solidFill>
                            <a:schemeClr val="dk1"/>
                          </a:solidFill>
                          <a:effectLst/>
                          <a:latin typeface="+mn-lt"/>
                          <a:ea typeface="+mn-ea"/>
                          <a:cs typeface="+mn-cs"/>
                        </a:rPr>
                        <a:t>或原未核定研究設備費，流入金額</a:t>
                      </a:r>
                      <a:r>
                        <a:rPr lang="en-US" altLang="zh-TW" sz="1350" kern="1200" dirty="0">
                          <a:solidFill>
                            <a:schemeClr val="dk1"/>
                          </a:solidFill>
                          <a:effectLst/>
                          <a:latin typeface="+mn-lt"/>
                          <a:ea typeface="+mn-ea"/>
                          <a:cs typeface="+mn-cs"/>
                        </a:rPr>
                        <a:t>5</a:t>
                      </a:r>
                      <a:r>
                        <a:rPr lang="zh-TW" altLang="zh-TW" sz="1350" kern="1200" dirty="0">
                          <a:solidFill>
                            <a:schemeClr val="dk1"/>
                          </a:solidFill>
                          <a:effectLst/>
                          <a:latin typeface="+mn-lt"/>
                          <a:ea typeface="+mn-ea"/>
                          <a:cs typeface="+mn-cs"/>
                        </a:rPr>
                        <a:t>萬元以下</a:t>
                      </a:r>
                      <a:endParaRPr lang="zh-TW" altLang="en-US" dirty="0"/>
                    </a:p>
                  </a:txBody>
                  <a:tcPr/>
                </a:tc>
                <a:extLst>
                  <a:ext uri="{0D108BD9-81ED-4DB2-BD59-A6C34878D82A}">
                    <a16:rowId xmlns:a16="http://schemas.microsoft.com/office/drawing/2014/main" val="138708182"/>
                  </a:ext>
                </a:extLst>
              </a:tr>
              <a:tr h="370840">
                <a:tc>
                  <a:txBody>
                    <a:bodyPr/>
                    <a:lstStyle/>
                    <a:p>
                      <a:r>
                        <a:rPr lang="zh-TW" altLang="en-US" dirty="0">
                          <a:effectLst/>
                        </a:rPr>
                        <a:t>國外差旅費出國種類變更 </a:t>
                      </a:r>
                    </a:p>
                    <a:p>
                      <a:endParaRPr lang="zh-TW" altLang="en-US" dirty="0">
                        <a:effectLst/>
                      </a:endParaRPr>
                    </a:p>
                  </a:txBody>
                  <a:tcPr marL="0" marR="0" marT="0" marB="0" anchor="ctr"/>
                </a:tc>
                <a:tc vMerge="1">
                  <a:txBody>
                    <a:bodyPr/>
                    <a:lstStyle/>
                    <a:p>
                      <a:endParaRPr lang="zh-TW" altLang="en-US" dirty="0"/>
                    </a:p>
                  </a:txBody>
                  <a:tcPr/>
                </a:tc>
                <a:extLst>
                  <a:ext uri="{0D108BD9-81ED-4DB2-BD59-A6C34878D82A}">
                    <a16:rowId xmlns:a16="http://schemas.microsoft.com/office/drawing/2014/main" val="3209370385"/>
                  </a:ext>
                </a:extLst>
              </a:tr>
            </a:tbl>
          </a:graphicData>
        </a:graphic>
      </p:graphicFrame>
      <p:sp>
        <p:nvSpPr>
          <p:cNvPr id="11" name="文字版面配置區 4"/>
          <p:cNvSpPr txBox="1">
            <a:spLocks/>
          </p:cNvSpPr>
          <p:nvPr/>
        </p:nvSpPr>
        <p:spPr>
          <a:xfrm>
            <a:off x="21174" y="0"/>
            <a:ext cx="1953816" cy="6926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chor="ct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zh-TW" altLang="en-US" b="1" dirty="0">
                <a:solidFill>
                  <a:srgbClr val="2E58FF"/>
                </a:solidFill>
                <a:latin typeface="+mj-ea"/>
                <a:ea typeface="+mj-ea"/>
              </a:rPr>
              <a:t>科技部變更</a:t>
            </a:r>
          </a:p>
        </p:txBody>
      </p:sp>
      <p:sp>
        <p:nvSpPr>
          <p:cNvPr id="9" name="Rectangle 2">
            <a:extLst>
              <a:ext uri="{FF2B5EF4-FFF2-40B4-BE49-F238E27FC236}">
                <a16:creationId xmlns:a16="http://schemas.microsoft.com/office/drawing/2014/main" id="{0AC9B930-EDA5-4183-B8F6-55C36F3141B1}"/>
              </a:ext>
            </a:extLst>
          </p:cNvPr>
          <p:cNvSpPr>
            <a:spLocks noChangeArrowheads="1"/>
          </p:cNvSpPr>
          <p:nvPr/>
        </p:nvSpPr>
        <p:spPr bwMode="auto">
          <a:xfrm>
            <a:off x="609600" y="2332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Arial" panose="020B0604020202020204" pitchFamily="34" charset="0"/>
              </a:rPr>
              <a:t> </a:t>
            </a:r>
            <a:br>
              <a:rPr kumimoji="0" lang="zh-TW" altLang="zh-TW" sz="1800" b="0" i="0" u="none" strike="noStrike" cap="none" normalizeH="0" baseline="0">
                <a:ln>
                  <a:noFill/>
                </a:ln>
                <a:solidFill>
                  <a:schemeClr val="tx1"/>
                </a:solidFill>
                <a:effectLst/>
                <a:latin typeface="Arial" panose="020B0604020202020204" pitchFamily="34" charset="0"/>
              </a:rPr>
            </a:b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0" name="圓角矩形 13">
            <a:extLst>
              <a:ext uri="{FF2B5EF4-FFF2-40B4-BE49-F238E27FC236}">
                <a16:creationId xmlns:a16="http://schemas.microsoft.com/office/drawing/2014/main" id="{65B739D8-4254-4B91-98EA-63F6AE22B4DC}"/>
              </a:ext>
            </a:extLst>
          </p:cNvPr>
          <p:cNvSpPr/>
          <p:nvPr/>
        </p:nvSpPr>
        <p:spPr>
          <a:xfrm>
            <a:off x="562731" y="1245071"/>
            <a:ext cx="11035125" cy="338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6356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p:cNvSpPr/>
          <p:nvPr/>
        </p:nvSpPr>
        <p:spPr>
          <a:xfrm>
            <a:off x="424879" y="1892301"/>
            <a:ext cx="8844915" cy="4389627"/>
          </a:xfrm>
          <a:prstGeom prst="rect">
            <a:avLst/>
          </a:prstGeom>
          <a:blipFill>
            <a:blip r:embed="rId2" cstate="print"/>
            <a:stretch>
              <a:fillRect/>
            </a:stretch>
          </a:blipFill>
        </p:spPr>
        <p:txBody>
          <a:bodyPr wrap="square" lIns="0" tIns="0" rIns="0" bIns="0" rtlCol="0"/>
          <a:lstStyle/>
          <a:p>
            <a:endParaRPr/>
          </a:p>
        </p:txBody>
      </p:sp>
      <p:sp>
        <p:nvSpPr>
          <p:cNvPr id="2" name="Title 1"/>
          <p:cNvSpPr>
            <a:spLocks noGrp="1"/>
          </p:cNvSpPr>
          <p:nvPr>
            <p:ph type="title"/>
          </p:nvPr>
        </p:nvSpPr>
        <p:spPr/>
        <p:txBody>
          <a:bodyPr/>
          <a:lstStyle/>
          <a:p>
            <a:r>
              <a:rPr lang="zh-TW" altLang="en-US" dirty="0"/>
              <a:t>範例１：計畫經費</a:t>
            </a:r>
            <a:r>
              <a:rPr lang="zh-TW" altLang="en-US" dirty="0">
                <a:solidFill>
                  <a:srgbClr val="2E58FF"/>
                </a:solidFill>
              </a:rPr>
              <a:t>變更</a:t>
            </a:r>
            <a:r>
              <a:rPr lang="zh-TW" altLang="en-US" dirty="0"/>
              <a:t>－經費流用</a:t>
            </a:r>
            <a:endParaRPr lang="en-GB" dirty="0"/>
          </a:p>
        </p:txBody>
      </p:sp>
      <p:sp>
        <p:nvSpPr>
          <p:cNvPr id="6" name="內容版面配置區 5"/>
          <p:cNvSpPr>
            <a:spLocks noGrp="1"/>
          </p:cNvSpPr>
          <p:nvPr>
            <p:ph idx="1"/>
          </p:nvPr>
        </p:nvSpPr>
        <p:spPr>
          <a:xfrm>
            <a:off x="1981200" y="1268761"/>
            <a:ext cx="8229600" cy="705963"/>
          </a:xfrm>
        </p:spPr>
        <p:txBody>
          <a:bodyPr>
            <a:normAutofit/>
          </a:bodyPr>
          <a:lstStyle/>
          <a:p>
            <a:r>
              <a:rPr lang="zh-TW" altLang="en-US" sz="3200" dirty="0">
                <a:solidFill>
                  <a:srgbClr val="2E58FF"/>
                </a:solidFill>
              </a:rPr>
              <a:t>已核定</a:t>
            </a:r>
            <a:r>
              <a:rPr lang="zh-TW" altLang="en-US" sz="3200" dirty="0"/>
              <a:t>項目間之</a:t>
            </a:r>
            <a:r>
              <a:rPr lang="zh-TW" altLang="en-US" sz="3200" dirty="0">
                <a:solidFill>
                  <a:srgbClr val="2E58FF"/>
                </a:solidFill>
              </a:rPr>
              <a:t>經費流用</a:t>
            </a:r>
          </a:p>
        </p:txBody>
      </p:sp>
      <p:sp>
        <p:nvSpPr>
          <p:cNvPr id="7" name="object 2"/>
          <p:cNvSpPr/>
          <p:nvPr/>
        </p:nvSpPr>
        <p:spPr>
          <a:xfrm>
            <a:off x="12499847" y="6281928"/>
            <a:ext cx="295655" cy="347472"/>
          </a:xfrm>
          <a:prstGeom prst="rect">
            <a:avLst/>
          </a:prstGeom>
          <a:blipFill>
            <a:blip r:embed="rId3" cstate="print"/>
            <a:stretch>
              <a:fillRect/>
            </a:stretch>
          </a:blipFill>
        </p:spPr>
        <p:txBody>
          <a:bodyPr wrap="square" lIns="0" tIns="0" rIns="0" bIns="0" rtlCol="0"/>
          <a:lstStyle/>
          <a:p>
            <a:endParaRPr/>
          </a:p>
        </p:txBody>
      </p:sp>
      <p:sp>
        <p:nvSpPr>
          <p:cNvPr id="8" name="object 3"/>
          <p:cNvSpPr txBox="1"/>
          <p:nvPr/>
        </p:nvSpPr>
        <p:spPr>
          <a:xfrm>
            <a:off x="12585954" y="6318300"/>
            <a:ext cx="110489"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5</a:t>
            </a:r>
            <a:endParaRPr sz="1200">
              <a:latin typeface="Arial"/>
              <a:cs typeface="Arial"/>
            </a:endParaRPr>
          </a:p>
        </p:txBody>
      </p:sp>
      <p:sp>
        <p:nvSpPr>
          <p:cNvPr id="12" name="object 9"/>
          <p:cNvSpPr/>
          <p:nvPr/>
        </p:nvSpPr>
        <p:spPr>
          <a:xfrm>
            <a:off x="9299067" y="2611374"/>
            <a:ext cx="1479550" cy="2808605"/>
          </a:xfrm>
          <a:custGeom>
            <a:avLst/>
            <a:gdLst/>
            <a:ahLst/>
            <a:cxnLst/>
            <a:rect l="l" t="t" r="r" b="b"/>
            <a:pathLst>
              <a:path w="1479550" h="2808604">
                <a:moveTo>
                  <a:pt x="0" y="2808351"/>
                </a:moveTo>
                <a:lnTo>
                  <a:pt x="1479550" y="2808351"/>
                </a:lnTo>
                <a:lnTo>
                  <a:pt x="1479550" y="0"/>
                </a:lnTo>
                <a:lnTo>
                  <a:pt x="0" y="0"/>
                </a:lnTo>
                <a:lnTo>
                  <a:pt x="0" y="2808351"/>
                </a:lnTo>
                <a:close/>
              </a:path>
            </a:pathLst>
          </a:custGeom>
          <a:solidFill>
            <a:srgbClr val="FFFFFF"/>
          </a:solidFill>
        </p:spPr>
        <p:txBody>
          <a:bodyPr wrap="square" lIns="0" tIns="0" rIns="0" bIns="0" rtlCol="0"/>
          <a:lstStyle/>
          <a:p>
            <a:endParaRPr/>
          </a:p>
        </p:txBody>
      </p:sp>
      <p:sp>
        <p:nvSpPr>
          <p:cNvPr id="14" name="object 11"/>
          <p:cNvSpPr/>
          <p:nvPr/>
        </p:nvSpPr>
        <p:spPr>
          <a:xfrm>
            <a:off x="9168766" y="3138043"/>
            <a:ext cx="6985" cy="13335"/>
          </a:xfrm>
          <a:custGeom>
            <a:avLst/>
            <a:gdLst/>
            <a:ahLst/>
            <a:cxnLst/>
            <a:rect l="l" t="t" r="r" b="b"/>
            <a:pathLst>
              <a:path w="6984" h="13335">
                <a:moveTo>
                  <a:pt x="6984" y="0"/>
                </a:moveTo>
                <a:lnTo>
                  <a:pt x="0" y="13208"/>
                </a:lnTo>
              </a:path>
            </a:pathLst>
          </a:custGeom>
          <a:ln w="19050">
            <a:solidFill>
              <a:srgbClr val="B85B21"/>
            </a:solidFill>
          </a:ln>
        </p:spPr>
        <p:txBody>
          <a:bodyPr wrap="square" lIns="0" tIns="0" rIns="0" bIns="0" rtlCol="0"/>
          <a:lstStyle/>
          <a:p>
            <a:endParaRPr/>
          </a:p>
        </p:txBody>
      </p:sp>
      <p:sp>
        <p:nvSpPr>
          <p:cNvPr id="21" name="object 18"/>
          <p:cNvSpPr txBox="1"/>
          <p:nvPr/>
        </p:nvSpPr>
        <p:spPr>
          <a:xfrm>
            <a:off x="9339743" y="1124744"/>
            <a:ext cx="2799745" cy="5956759"/>
          </a:xfrm>
          <a:prstGeom prst="rect">
            <a:avLst/>
          </a:prstGeom>
        </p:spPr>
        <p:txBody>
          <a:bodyPr vert="horz" wrap="square" lIns="0" tIns="36830" rIns="0" bIns="0" rtlCol="0">
            <a:spAutoFit/>
          </a:bodyPr>
          <a:lstStyle/>
          <a:p>
            <a:pPr marL="92710">
              <a:spcBef>
                <a:spcPts val="290"/>
              </a:spcBef>
            </a:pPr>
            <a:r>
              <a:rPr b="1" dirty="0">
                <a:latin typeface="微軟正黑體"/>
                <a:cs typeface="微軟正黑體"/>
              </a:rPr>
              <a:t>依科技部規定</a:t>
            </a:r>
            <a:r>
              <a:rPr b="1" dirty="0">
                <a:latin typeface="Arial"/>
                <a:cs typeface="Arial"/>
              </a:rPr>
              <a:t>,</a:t>
            </a:r>
            <a:endParaRPr dirty="0">
              <a:latin typeface="Arial"/>
              <a:cs typeface="Arial"/>
            </a:endParaRPr>
          </a:p>
          <a:p>
            <a:pPr marL="92710">
              <a:spcBef>
                <a:spcPts val="190"/>
              </a:spcBef>
            </a:pPr>
            <a:r>
              <a:rPr b="1" dirty="0" err="1">
                <a:solidFill>
                  <a:srgbClr val="FF0000"/>
                </a:solidFill>
                <a:latin typeface="微軟正黑體"/>
                <a:cs typeface="微軟正黑體"/>
              </a:rPr>
              <a:t>計畫已有經費流出</a:t>
            </a:r>
            <a:r>
              <a:rPr b="1" spc="-5" dirty="0">
                <a:solidFill>
                  <a:srgbClr val="FF0000"/>
                </a:solidFill>
                <a:latin typeface="Arial"/>
                <a:cs typeface="Arial"/>
              </a:rPr>
              <a:t>(</a:t>
            </a:r>
            <a:r>
              <a:rPr lang="zh-TW" altLang="en-US" b="1" spc="-5" dirty="0">
                <a:solidFill>
                  <a:srgbClr val="FF0000"/>
                </a:solidFill>
                <a:latin typeface="Arial"/>
                <a:cs typeface="Arial"/>
              </a:rPr>
              <a:t>流</a:t>
            </a:r>
            <a:r>
              <a:rPr b="1" dirty="0">
                <a:solidFill>
                  <a:srgbClr val="FF0000"/>
                </a:solidFill>
                <a:latin typeface="微軟正黑體"/>
                <a:cs typeface="微軟正黑體"/>
              </a:rPr>
              <a:t>入</a:t>
            </a:r>
            <a:r>
              <a:rPr b="1" spc="-20" dirty="0">
                <a:solidFill>
                  <a:srgbClr val="FF0000"/>
                </a:solidFill>
                <a:latin typeface="Arial"/>
                <a:cs typeface="Arial"/>
              </a:rPr>
              <a:t>)</a:t>
            </a:r>
            <a:r>
              <a:rPr b="1" dirty="0" err="1">
                <a:solidFill>
                  <a:srgbClr val="FF0000"/>
                </a:solidFill>
                <a:latin typeface="微軟正黑體"/>
                <a:cs typeface="微軟正黑體"/>
              </a:rPr>
              <a:t>之歷史變更申請紀錄</a:t>
            </a:r>
            <a:endParaRPr dirty="0">
              <a:latin typeface="微軟正黑體"/>
              <a:cs typeface="微軟正黑體"/>
            </a:endParaRPr>
          </a:p>
          <a:p>
            <a:pPr marL="92710" marR="90170">
              <a:spcBef>
                <a:spcPts val="190"/>
              </a:spcBef>
              <a:buSzPct val="87500"/>
              <a:buFont typeface="Arial"/>
              <a:buAutoNum type="arabicParenBoth"/>
              <a:tabLst>
                <a:tab pos="217804" algn="l"/>
              </a:tabLst>
            </a:pPr>
            <a:r>
              <a:rPr b="1" dirty="0" err="1">
                <a:latin typeface="微軟正黑體"/>
                <a:cs typeface="微軟正黑體"/>
              </a:rPr>
              <a:t>請將累計之歷次淨流出</a:t>
            </a:r>
            <a:r>
              <a:rPr b="1" spc="-5" dirty="0">
                <a:latin typeface="Arial"/>
                <a:cs typeface="Arial"/>
              </a:rPr>
              <a:t>(</a:t>
            </a:r>
            <a:r>
              <a:rPr lang="zh-TW" altLang="en-US" b="1" spc="-5" dirty="0">
                <a:latin typeface="Arial"/>
                <a:cs typeface="Arial"/>
              </a:rPr>
              <a:t>流入</a:t>
            </a:r>
            <a:r>
              <a:rPr b="1" spc="-5" dirty="0">
                <a:latin typeface="Arial"/>
                <a:cs typeface="Arial"/>
              </a:rPr>
              <a:t>)</a:t>
            </a:r>
            <a:r>
              <a:rPr b="1" dirty="0">
                <a:latin typeface="微軟正黑體"/>
                <a:cs typeface="微軟正黑體"/>
              </a:rPr>
              <a:t>金額</a:t>
            </a:r>
            <a:r>
              <a:rPr b="1" dirty="0">
                <a:latin typeface="Arial"/>
                <a:cs typeface="Arial"/>
              </a:rPr>
              <a:t>,</a:t>
            </a:r>
            <a:endParaRPr dirty="0">
              <a:latin typeface="Arial"/>
              <a:cs typeface="Arial"/>
            </a:endParaRPr>
          </a:p>
          <a:p>
            <a:pPr marL="92710" marR="78105">
              <a:spcBef>
                <a:spcPts val="195"/>
              </a:spcBef>
            </a:pPr>
            <a:r>
              <a:rPr b="1" dirty="0" err="1">
                <a:latin typeface="微軟正黑體"/>
                <a:cs typeface="微軟正黑體"/>
              </a:rPr>
              <a:t>填列於「</a:t>
            </a:r>
            <a:r>
              <a:rPr b="1" dirty="0" err="1">
                <a:solidFill>
                  <a:srgbClr val="006FC0"/>
                </a:solidFill>
                <a:latin typeface="微軟正黑體"/>
                <a:cs typeface="微軟正黑體"/>
              </a:rPr>
              <a:t>已核准之流出</a:t>
            </a:r>
            <a:r>
              <a:rPr b="1" spc="-5" dirty="0">
                <a:solidFill>
                  <a:srgbClr val="006FC0"/>
                </a:solidFill>
                <a:latin typeface="Arial"/>
                <a:cs typeface="Arial"/>
              </a:rPr>
              <a:t>(</a:t>
            </a:r>
            <a:r>
              <a:rPr lang="zh-TW" altLang="en-US" b="1" spc="-5" dirty="0">
                <a:solidFill>
                  <a:srgbClr val="006FC0"/>
                </a:solidFill>
                <a:latin typeface="Arial"/>
                <a:cs typeface="Arial"/>
              </a:rPr>
              <a:t>流</a:t>
            </a:r>
            <a:r>
              <a:rPr b="1" dirty="0">
                <a:solidFill>
                  <a:srgbClr val="006FC0"/>
                </a:solidFill>
                <a:latin typeface="微軟正黑體"/>
                <a:cs typeface="微軟正黑體"/>
              </a:rPr>
              <a:t>入</a:t>
            </a:r>
            <a:r>
              <a:rPr b="1" dirty="0">
                <a:solidFill>
                  <a:srgbClr val="006FC0"/>
                </a:solidFill>
                <a:latin typeface="Arial"/>
                <a:cs typeface="Arial"/>
              </a:rPr>
              <a:t>) </a:t>
            </a:r>
            <a:r>
              <a:rPr b="1" dirty="0">
                <a:solidFill>
                  <a:srgbClr val="006FC0"/>
                </a:solidFill>
                <a:latin typeface="微軟正黑體"/>
                <a:cs typeface="微軟正黑體"/>
              </a:rPr>
              <a:t>金額累計</a:t>
            </a:r>
            <a:r>
              <a:rPr b="1" spc="-5" dirty="0">
                <a:solidFill>
                  <a:srgbClr val="006FC0"/>
                </a:solidFill>
                <a:latin typeface="Arial"/>
                <a:cs typeface="Arial"/>
              </a:rPr>
              <a:t>(</a:t>
            </a:r>
            <a:r>
              <a:rPr b="1" dirty="0" err="1">
                <a:solidFill>
                  <a:srgbClr val="006FC0"/>
                </a:solidFill>
                <a:latin typeface="微軟正黑體"/>
                <a:cs typeface="微軟正黑體"/>
              </a:rPr>
              <a:t>含執行機構核</a:t>
            </a:r>
            <a:r>
              <a:rPr b="1" spc="-15" dirty="0" err="1">
                <a:solidFill>
                  <a:srgbClr val="006FC0"/>
                </a:solidFill>
                <a:latin typeface="微軟正黑體"/>
                <a:cs typeface="微軟正黑體"/>
              </a:rPr>
              <a:t>准</a:t>
            </a:r>
            <a:r>
              <a:rPr b="1" dirty="0" err="1">
                <a:solidFill>
                  <a:srgbClr val="006FC0"/>
                </a:solidFill>
                <a:latin typeface="微軟正黑體"/>
                <a:cs typeface="微軟正黑體"/>
              </a:rPr>
              <a:t>金額</a:t>
            </a:r>
            <a:r>
              <a:rPr b="1" spc="-5" dirty="0">
                <a:latin typeface="Arial"/>
                <a:cs typeface="Arial"/>
              </a:rPr>
              <a:t>)</a:t>
            </a:r>
            <a:r>
              <a:rPr b="1" dirty="0">
                <a:latin typeface="微軟正黑體"/>
                <a:cs typeface="微軟正黑體"/>
              </a:rPr>
              <a:t>」欄位</a:t>
            </a:r>
            <a:r>
              <a:rPr b="1" dirty="0">
                <a:latin typeface="Arial"/>
                <a:cs typeface="Arial"/>
              </a:rPr>
              <a:t>,</a:t>
            </a:r>
            <a:endParaRPr dirty="0">
              <a:latin typeface="Arial"/>
              <a:cs typeface="Arial"/>
            </a:endParaRPr>
          </a:p>
          <a:p>
            <a:pPr marL="92710" marR="123189">
              <a:spcBef>
                <a:spcPts val="190"/>
              </a:spcBef>
              <a:buSzPct val="87500"/>
              <a:buFont typeface="Arial"/>
              <a:buAutoNum type="arabicParenBoth" startAt="2"/>
              <a:tabLst>
                <a:tab pos="217804" algn="l"/>
              </a:tabLst>
            </a:pPr>
            <a:r>
              <a:rPr b="1" dirty="0">
                <a:latin typeface="微軟正黑體"/>
                <a:cs typeface="微軟正黑體"/>
              </a:rPr>
              <a:t>請將各次變更之摘要說明 填列於「</a:t>
            </a:r>
            <a:r>
              <a:rPr b="1" dirty="0">
                <a:solidFill>
                  <a:srgbClr val="006FC0"/>
                </a:solidFill>
                <a:latin typeface="微軟正黑體"/>
                <a:cs typeface="微軟正黑體"/>
              </a:rPr>
              <a:t>異動說明</a:t>
            </a:r>
            <a:r>
              <a:rPr b="1" dirty="0">
                <a:latin typeface="微軟正黑體"/>
                <a:cs typeface="微軟正黑體"/>
              </a:rPr>
              <a:t>」欄</a:t>
            </a:r>
            <a:r>
              <a:rPr b="1" spc="-15" dirty="0">
                <a:latin typeface="微軟正黑體"/>
                <a:cs typeface="微軟正黑體"/>
              </a:rPr>
              <a:t>位</a:t>
            </a:r>
            <a:r>
              <a:rPr b="1" dirty="0">
                <a:latin typeface="Arial"/>
                <a:cs typeface="Arial"/>
              </a:rPr>
              <a:t>,</a:t>
            </a:r>
            <a:endParaRPr dirty="0">
              <a:latin typeface="Arial"/>
              <a:cs typeface="Arial"/>
            </a:endParaRPr>
          </a:p>
          <a:p>
            <a:pPr marL="91440"/>
            <a:r>
              <a:rPr u="sng" spc="-195" dirty="0">
                <a:uFill>
                  <a:solidFill>
                    <a:srgbClr val="000000"/>
                  </a:solidFill>
                </a:uFill>
                <a:latin typeface="Times New Roman"/>
                <a:cs typeface="Times New Roman"/>
              </a:rPr>
              <a:t> </a:t>
            </a:r>
            <a:r>
              <a:rPr b="1" u="sng" dirty="0" err="1">
                <a:uFill>
                  <a:solidFill>
                    <a:srgbClr val="000000"/>
                  </a:solidFill>
                </a:uFill>
                <a:latin typeface="微軟正黑體"/>
                <a:cs typeface="微軟正黑體"/>
              </a:rPr>
              <a:t>填寫說明</a:t>
            </a:r>
            <a:r>
              <a:rPr b="1" u="sng" dirty="0" err="1">
                <a:uFill>
                  <a:solidFill>
                    <a:srgbClr val="000000"/>
                  </a:solidFill>
                </a:uFill>
                <a:latin typeface="Arial"/>
                <a:cs typeface="Arial"/>
              </a:rPr>
              <a:t>,</a:t>
            </a:r>
            <a:r>
              <a:rPr b="1" u="sng" dirty="0" err="1">
                <a:uFill>
                  <a:solidFill>
                    <a:srgbClr val="000000"/>
                  </a:solidFill>
                </a:uFill>
                <a:latin typeface="微軟正黑體"/>
                <a:cs typeface="微軟正黑體"/>
              </a:rPr>
              <a:t>例如</a:t>
            </a:r>
            <a:endParaRPr dirty="0">
              <a:latin typeface="Arial"/>
              <a:cs typeface="Arial"/>
            </a:endParaRPr>
          </a:p>
          <a:p>
            <a:pPr marL="92710" marR="125730">
              <a:spcBef>
                <a:spcPts val="5"/>
              </a:spcBef>
            </a:pPr>
            <a:r>
              <a:rPr b="1" spc="-10" dirty="0">
                <a:latin typeface="Arial"/>
                <a:cs typeface="Arial"/>
              </a:rPr>
              <a:t>1.</a:t>
            </a:r>
            <a:r>
              <a:rPr b="1" spc="-5" dirty="0">
                <a:latin typeface="微軟正黑體"/>
                <a:cs typeface="微軟正黑體"/>
              </a:rPr>
              <a:t>因</a:t>
            </a:r>
            <a:r>
              <a:rPr b="1" spc="-5" dirty="0">
                <a:latin typeface="Arial"/>
                <a:cs typeface="Arial"/>
              </a:rPr>
              <a:t>…</a:t>
            </a:r>
            <a:r>
              <a:rPr lang="en-US" b="1" spc="-5" dirty="0">
                <a:latin typeface="微軟正黑體"/>
                <a:cs typeface="微軟正黑體"/>
              </a:rPr>
              <a:t>…</a:t>
            </a:r>
            <a:r>
              <a:rPr b="1" spc="-5" dirty="0">
                <a:latin typeface="微軟正黑體"/>
                <a:cs typeface="微軟正黑體"/>
              </a:rPr>
              <a:t>，擬 </a:t>
            </a:r>
            <a:r>
              <a:rPr lang="en-US" b="1" spc="-5" dirty="0">
                <a:latin typeface="微軟正黑體"/>
                <a:cs typeface="微軟正黑體"/>
              </a:rPr>
              <a:t>……</a:t>
            </a:r>
            <a:r>
              <a:rPr b="1" spc="5" dirty="0">
                <a:solidFill>
                  <a:srgbClr val="A6A6A6"/>
                </a:solidFill>
                <a:latin typeface="Arial"/>
                <a:cs typeface="Arial"/>
              </a:rPr>
              <a:t>(</a:t>
            </a:r>
            <a:r>
              <a:rPr b="1" spc="-5" dirty="0" err="1">
                <a:solidFill>
                  <a:srgbClr val="A6A6A6"/>
                </a:solidFill>
                <a:latin typeface="微軟正黑體"/>
                <a:cs typeface="微軟正黑體"/>
              </a:rPr>
              <a:t>本次變更說明</a:t>
            </a:r>
            <a:r>
              <a:rPr b="1" spc="-5" dirty="0">
                <a:solidFill>
                  <a:srgbClr val="A6A6A6"/>
                </a:solidFill>
                <a:latin typeface="Arial"/>
                <a:cs typeface="Arial"/>
              </a:rPr>
              <a:t>)</a:t>
            </a:r>
            <a:r>
              <a:rPr b="1" dirty="0">
                <a:latin typeface="微軟正黑體"/>
                <a:cs typeface="微軟正黑體"/>
              </a:rPr>
              <a:t> </a:t>
            </a:r>
            <a:endParaRPr lang="en-US" b="1" dirty="0">
              <a:latin typeface="微軟正黑體"/>
              <a:cs typeface="微軟正黑體"/>
            </a:endParaRPr>
          </a:p>
          <a:p>
            <a:pPr marL="92710" marR="125730">
              <a:spcBef>
                <a:spcPts val="5"/>
              </a:spcBef>
            </a:pPr>
            <a:r>
              <a:rPr b="1" spc="-10" dirty="0">
                <a:latin typeface="Arial"/>
                <a:cs typeface="Arial"/>
              </a:rPr>
              <a:t>2.</a:t>
            </a:r>
            <a:r>
              <a:rPr b="1" spc="-5" dirty="0">
                <a:solidFill>
                  <a:srgbClr val="006FC0"/>
                </a:solidFill>
                <a:latin typeface="微軟正黑體"/>
                <a:cs typeface="微軟正黑體"/>
              </a:rPr>
              <a:t>前</a:t>
            </a:r>
            <a:r>
              <a:rPr lang="zh-TW" altLang="en-US" b="1" spc="-5" dirty="0">
                <a:solidFill>
                  <a:srgbClr val="006FC0"/>
                </a:solidFill>
                <a:latin typeface="微軟正黑體"/>
                <a:cs typeface="微軟正黑體"/>
              </a:rPr>
              <a:t>經校內</a:t>
            </a:r>
            <a:r>
              <a:rPr lang="en-US" altLang="zh-TW" b="1" spc="-5" dirty="0">
                <a:solidFill>
                  <a:srgbClr val="006FC0"/>
                </a:solidFill>
                <a:latin typeface="微軟正黑體"/>
                <a:cs typeface="微軟正黑體"/>
              </a:rPr>
              <a:t>(</a:t>
            </a:r>
            <a:r>
              <a:rPr lang="zh-TW" altLang="en-US" b="1" spc="-5" dirty="0">
                <a:solidFill>
                  <a:srgbClr val="006FC0"/>
                </a:solidFill>
                <a:latin typeface="微軟正黑體"/>
                <a:cs typeface="微軟正黑體"/>
              </a:rPr>
              <a:t>科技部</a:t>
            </a:r>
            <a:r>
              <a:rPr lang="en-US" altLang="zh-TW" b="1" spc="-5" dirty="0">
                <a:solidFill>
                  <a:srgbClr val="006FC0"/>
                </a:solidFill>
                <a:latin typeface="微軟正黑體"/>
                <a:cs typeface="微軟正黑體"/>
              </a:rPr>
              <a:t>)</a:t>
            </a:r>
            <a:r>
              <a:rPr lang="zh-TW" altLang="en-US" b="1" spc="-5" dirty="0">
                <a:solidFill>
                  <a:srgbClr val="006FC0"/>
                </a:solidFill>
                <a:latin typeface="微軟正黑體"/>
                <a:cs typeface="微軟正黑體"/>
              </a:rPr>
              <a:t>變更</a:t>
            </a:r>
            <a:r>
              <a:rPr b="1" spc="-5" dirty="0">
                <a:solidFill>
                  <a:srgbClr val="006FC0"/>
                </a:solidFill>
                <a:latin typeface="微軟正黑體"/>
                <a:cs typeface="微軟正黑體"/>
              </a:rPr>
              <a:t>並</a:t>
            </a:r>
            <a:r>
              <a:rPr lang="zh-TW" altLang="en-US" b="1" spc="-5" dirty="0">
                <a:solidFill>
                  <a:srgbClr val="006FC0"/>
                </a:solidFill>
                <a:latin typeface="微軟正黑體"/>
                <a:cs typeface="微軟正黑體"/>
              </a:rPr>
              <a:t>於○年○月○日</a:t>
            </a:r>
            <a:r>
              <a:rPr lang="en-US" altLang="zh-TW" b="1" spc="-5" dirty="0">
                <a:solidFill>
                  <a:srgbClr val="006FC0"/>
                </a:solidFill>
                <a:latin typeface="微軟正黑體"/>
                <a:cs typeface="微軟正黑體"/>
              </a:rPr>
              <a:t>(</a:t>
            </a:r>
            <a:r>
              <a:rPr lang="zh-TW" altLang="en-US" b="1" spc="-5" dirty="0">
                <a:solidFill>
                  <a:srgbClr val="006FC0"/>
                </a:solidFill>
                <a:latin typeface="微軟正黑體"/>
                <a:cs typeface="微軟正黑體"/>
              </a:rPr>
              <a:t>科技部文號</a:t>
            </a:r>
            <a:r>
              <a:rPr lang="en-US" altLang="zh-TW" b="1" spc="-5" dirty="0">
                <a:solidFill>
                  <a:srgbClr val="006FC0"/>
                </a:solidFill>
                <a:latin typeface="微軟正黑體"/>
                <a:cs typeface="微軟正黑體"/>
              </a:rPr>
              <a:t>)</a:t>
            </a:r>
            <a:r>
              <a:rPr b="1" spc="-5" dirty="0" err="1">
                <a:solidFill>
                  <a:srgbClr val="006FC0"/>
                </a:solidFill>
                <a:latin typeface="微軟正黑體"/>
                <a:cs typeface="微軟正黑體"/>
              </a:rPr>
              <a:t>核定將業務費○元流出至</a:t>
            </a:r>
            <a:r>
              <a:rPr b="1" spc="-5" dirty="0">
                <a:solidFill>
                  <a:srgbClr val="006FC0"/>
                </a:solidFill>
                <a:latin typeface="微軟正黑體"/>
                <a:cs typeface="微軟正黑體"/>
              </a:rPr>
              <a:t> </a:t>
            </a:r>
            <a:r>
              <a:rPr b="1" spc="-5" dirty="0" err="1">
                <a:solidFill>
                  <a:srgbClr val="006FC0"/>
                </a:solidFill>
                <a:latin typeface="微軟正黑體"/>
                <a:cs typeface="微軟正黑體"/>
              </a:rPr>
              <a:t>國外差旅費</a:t>
            </a:r>
            <a:r>
              <a:rPr b="1" spc="-5" dirty="0">
                <a:solidFill>
                  <a:srgbClr val="006FC0"/>
                </a:solidFill>
                <a:latin typeface="微軟正黑體"/>
                <a:cs typeface="微軟正黑體"/>
              </a:rPr>
              <a:t>。</a:t>
            </a:r>
            <a:r>
              <a:rPr lang="en-US" altLang="zh-TW" b="1" spc="5" dirty="0">
                <a:solidFill>
                  <a:srgbClr val="A6A6A6"/>
                </a:solidFill>
                <a:latin typeface="Arial"/>
                <a:cs typeface="Arial"/>
              </a:rPr>
              <a:t> (</a:t>
            </a:r>
            <a:r>
              <a:rPr lang="zh-TW" altLang="en-US" b="1" spc="5" dirty="0">
                <a:solidFill>
                  <a:srgbClr val="A6A6A6"/>
                </a:solidFill>
                <a:latin typeface="Arial"/>
                <a:cs typeface="Arial"/>
              </a:rPr>
              <a:t>無歷史流用紀錄者</a:t>
            </a:r>
            <a:r>
              <a:rPr lang="en-US" altLang="zh-TW" b="1" spc="5" dirty="0">
                <a:solidFill>
                  <a:srgbClr val="A6A6A6"/>
                </a:solidFill>
                <a:latin typeface="Arial"/>
                <a:cs typeface="Arial"/>
              </a:rPr>
              <a:t>,</a:t>
            </a:r>
            <a:r>
              <a:rPr lang="zh-TW" altLang="en-US" b="1" spc="5" dirty="0">
                <a:solidFill>
                  <a:srgbClr val="A6A6A6"/>
                </a:solidFill>
                <a:latin typeface="Arial"/>
                <a:cs typeface="Arial"/>
              </a:rPr>
              <a:t>免予填列</a:t>
            </a:r>
            <a:r>
              <a:rPr lang="en-US" altLang="zh-TW" b="1" spc="5" dirty="0">
                <a:solidFill>
                  <a:srgbClr val="A6A6A6"/>
                </a:solidFill>
                <a:latin typeface="Arial"/>
                <a:cs typeface="Arial"/>
              </a:rPr>
              <a:t>)</a:t>
            </a:r>
          </a:p>
          <a:p>
            <a:pPr marL="92710" marR="125730">
              <a:spcBef>
                <a:spcPts val="5"/>
              </a:spcBef>
            </a:pPr>
            <a:endParaRPr dirty="0">
              <a:latin typeface="微軟正黑體"/>
              <a:cs typeface="微軟正黑體"/>
            </a:endParaRPr>
          </a:p>
        </p:txBody>
      </p:sp>
      <p:sp>
        <p:nvSpPr>
          <p:cNvPr id="22" name="object 19"/>
          <p:cNvSpPr/>
          <p:nvPr/>
        </p:nvSpPr>
        <p:spPr>
          <a:xfrm>
            <a:off x="4049486" y="2130742"/>
            <a:ext cx="5249582" cy="252860"/>
          </a:xfrm>
          <a:custGeom>
            <a:avLst/>
            <a:gdLst/>
            <a:ahLst/>
            <a:cxnLst/>
            <a:rect l="l" t="t" r="r" b="b"/>
            <a:pathLst>
              <a:path w="4525009" h="201294">
                <a:moveTo>
                  <a:pt x="147786" y="30130"/>
                </a:moveTo>
                <a:lnTo>
                  <a:pt x="140715" y="32765"/>
                </a:lnTo>
                <a:lnTo>
                  <a:pt x="0" y="118999"/>
                </a:lnTo>
                <a:lnTo>
                  <a:pt x="144399" y="199009"/>
                </a:lnTo>
                <a:lnTo>
                  <a:pt x="151572" y="201285"/>
                </a:lnTo>
                <a:lnTo>
                  <a:pt x="158829" y="200644"/>
                </a:lnTo>
                <a:lnTo>
                  <a:pt x="165348" y="197312"/>
                </a:lnTo>
                <a:lnTo>
                  <a:pt x="170307" y="191515"/>
                </a:lnTo>
                <a:lnTo>
                  <a:pt x="172565" y="184324"/>
                </a:lnTo>
                <a:lnTo>
                  <a:pt x="171894" y="177037"/>
                </a:lnTo>
                <a:lnTo>
                  <a:pt x="168556" y="170513"/>
                </a:lnTo>
                <a:lnTo>
                  <a:pt x="162813" y="165608"/>
                </a:lnTo>
                <a:lnTo>
                  <a:pt x="111494" y="137160"/>
                </a:lnTo>
                <a:lnTo>
                  <a:pt x="38226" y="137160"/>
                </a:lnTo>
                <a:lnTo>
                  <a:pt x="37464" y="99060"/>
                </a:lnTo>
                <a:lnTo>
                  <a:pt x="107993" y="97502"/>
                </a:lnTo>
                <a:lnTo>
                  <a:pt x="160655" y="65277"/>
                </a:lnTo>
                <a:lnTo>
                  <a:pt x="169459" y="46114"/>
                </a:lnTo>
                <a:lnTo>
                  <a:pt x="166877" y="38988"/>
                </a:lnTo>
                <a:lnTo>
                  <a:pt x="161736" y="33480"/>
                </a:lnTo>
                <a:lnTo>
                  <a:pt x="155082" y="30448"/>
                </a:lnTo>
                <a:lnTo>
                  <a:pt x="147786" y="30130"/>
                </a:lnTo>
                <a:close/>
              </a:path>
              <a:path w="4525009" h="201294">
                <a:moveTo>
                  <a:pt x="107993" y="97502"/>
                </a:moveTo>
                <a:lnTo>
                  <a:pt x="37464" y="99060"/>
                </a:lnTo>
                <a:lnTo>
                  <a:pt x="38226" y="137160"/>
                </a:lnTo>
                <a:lnTo>
                  <a:pt x="108685" y="135602"/>
                </a:lnTo>
                <a:lnTo>
                  <a:pt x="106454" y="134365"/>
                </a:lnTo>
                <a:lnTo>
                  <a:pt x="47751" y="134365"/>
                </a:lnTo>
                <a:lnTo>
                  <a:pt x="47116" y="101473"/>
                </a:lnTo>
                <a:lnTo>
                  <a:pt x="101505" y="101473"/>
                </a:lnTo>
                <a:lnTo>
                  <a:pt x="107993" y="97502"/>
                </a:lnTo>
                <a:close/>
              </a:path>
              <a:path w="4525009" h="201294">
                <a:moveTo>
                  <a:pt x="108685" y="135602"/>
                </a:moveTo>
                <a:lnTo>
                  <a:pt x="38226" y="137160"/>
                </a:lnTo>
                <a:lnTo>
                  <a:pt x="111494" y="137160"/>
                </a:lnTo>
                <a:lnTo>
                  <a:pt x="108685" y="135602"/>
                </a:lnTo>
                <a:close/>
              </a:path>
              <a:path w="4525009" h="201294">
                <a:moveTo>
                  <a:pt x="4524120" y="0"/>
                </a:moveTo>
                <a:lnTo>
                  <a:pt x="107993" y="97502"/>
                </a:lnTo>
                <a:lnTo>
                  <a:pt x="75654" y="117292"/>
                </a:lnTo>
                <a:lnTo>
                  <a:pt x="108685" y="135602"/>
                </a:lnTo>
                <a:lnTo>
                  <a:pt x="4524883" y="37973"/>
                </a:lnTo>
                <a:lnTo>
                  <a:pt x="4524120" y="0"/>
                </a:lnTo>
                <a:close/>
              </a:path>
              <a:path w="4525009" h="201294">
                <a:moveTo>
                  <a:pt x="47116" y="101473"/>
                </a:moveTo>
                <a:lnTo>
                  <a:pt x="47751" y="134365"/>
                </a:lnTo>
                <a:lnTo>
                  <a:pt x="75654" y="117292"/>
                </a:lnTo>
                <a:lnTo>
                  <a:pt x="47116" y="101473"/>
                </a:lnTo>
                <a:close/>
              </a:path>
              <a:path w="4525009" h="201294">
                <a:moveTo>
                  <a:pt x="75654" y="117292"/>
                </a:moveTo>
                <a:lnTo>
                  <a:pt x="47751" y="134365"/>
                </a:lnTo>
                <a:lnTo>
                  <a:pt x="106454" y="134365"/>
                </a:lnTo>
                <a:lnTo>
                  <a:pt x="75654" y="117292"/>
                </a:lnTo>
                <a:close/>
              </a:path>
              <a:path w="4525009" h="201294">
                <a:moveTo>
                  <a:pt x="101505" y="101473"/>
                </a:moveTo>
                <a:lnTo>
                  <a:pt x="47116" y="101473"/>
                </a:lnTo>
                <a:lnTo>
                  <a:pt x="75654" y="117292"/>
                </a:lnTo>
                <a:lnTo>
                  <a:pt x="101505" y="101473"/>
                </a:lnTo>
                <a:close/>
              </a:path>
            </a:pathLst>
          </a:custGeom>
          <a:solidFill>
            <a:srgbClr val="548AB8"/>
          </a:solidFill>
        </p:spPr>
        <p:txBody>
          <a:bodyPr wrap="square" lIns="0" tIns="0" rIns="0" bIns="0" rtlCol="0"/>
          <a:lstStyle/>
          <a:p>
            <a:endParaRPr/>
          </a:p>
        </p:txBody>
      </p:sp>
      <p:sp>
        <p:nvSpPr>
          <p:cNvPr id="23" name="object 20"/>
          <p:cNvSpPr/>
          <p:nvPr/>
        </p:nvSpPr>
        <p:spPr>
          <a:xfrm>
            <a:off x="7504430" y="2184592"/>
            <a:ext cx="1781874" cy="264795"/>
          </a:xfrm>
          <a:custGeom>
            <a:avLst/>
            <a:gdLst/>
            <a:ahLst/>
            <a:cxnLst/>
            <a:rect l="l" t="t" r="r" b="b"/>
            <a:pathLst>
              <a:path w="1550670" h="264794">
                <a:moveTo>
                  <a:pt x="146272" y="94345"/>
                </a:moveTo>
                <a:lnTo>
                  <a:pt x="138961" y="94708"/>
                </a:lnTo>
                <a:lnTo>
                  <a:pt x="132080" y="97916"/>
                </a:lnTo>
                <a:lnTo>
                  <a:pt x="0" y="196850"/>
                </a:lnTo>
                <a:lnTo>
                  <a:pt x="151130" y="263144"/>
                </a:lnTo>
                <a:lnTo>
                  <a:pt x="158521" y="264741"/>
                </a:lnTo>
                <a:lnTo>
                  <a:pt x="165687" y="263445"/>
                </a:lnTo>
                <a:lnTo>
                  <a:pt x="171829" y="259554"/>
                </a:lnTo>
                <a:lnTo>
                  <a:pt x="176149" y="253364"/>
                </a:lnTo>
                <a:lnTo>
                  <a:pt x="177800" y="245953"/>
                </a:lnTo>
                <a:lnTo>
                  <a:pt x="176498" y="238744"/>
                </a:lnTo>
                <a:lnTo>
                  <a:pt x="172577" y="232558"/>
                </a:lnTo>
                <a:lnTo>
                  <a:pt x="166370" y="228219"/>
                </a:lnTo>
                <a:lnTo>
                  <a:pt x="128200" y="211454"/>
                </a:lnTo>
                <a:lnTo>
                  <a:pt x="39750" y="211454"/>
                </a:lnTo>
                <a:lnTo>
                  <a:pt x="35433" y="173609"/>
                </a:lnTo>
                <a:lnTo>
                  <a:pt x="105330" y="165574"/>
                </a:lnTo>
                <a:lnTo>
                  <a:pt x="154939" y="128397"/>
                </a:lnTo>
                <a:lnTo>
                  <a:pt x="159964" y="122801"/>
                </a:lnTo>
                <a:lnTo>
                  <a:pt x="162369" y="115919"/>
                </a:lnTo>
                <a:lnTo>
                  <a:pt x="162012" y="108608"/>
                </a:lnTo>
                <a:lnTo>
                  <a:pt x="158750" y="101726"/>
                </a:lnTo>
                <a:lnTo>
                  <a:pt x="153154" y="96720"/>
                </a:lnTo>
                <a:lnTo>
                  <a:pt x="146272" y="94345"/>
                </a:lnTo>
                <a:close/>
              </a:path>
              <a:path w="1550670" h="264794">
                <a:moveTo>
                  <a:pt x="105330" y="165574"/>
                </a:moveTo>
                <a:lnTo>
                  <a:pt x="35433" y="173609"/>
                </a:lnTo>
                <a:lnTo>
                  <a:pt x="39750" y="211454"/>
                </a:lnTo>
                <a:lnTo>
                  <a:pt x="71816" y="207772"/>
                </a:lnTo>
                <a:lnTo>
                  <a:pt x="49022" y="207772"/>
                </a:lnTo>
                <a:lnTo>
                  <a:pt x="45212" y="175006"/>
                </a:lnTo>
                <a:lnTo>
                  <a:pt x="92744" y="175006"/>
                </a:lnTo>
                <a:lnTo>
                  <a:pt x="105330" y="165574"/>
                </a:lnTo>
                <a:close/>
              </a:path>
              <a:path w="1550670" h="264794">
                <a:moveTo>
                  <a:pt x="109865" y="203401"/>
                </a:moveTo>
                <a:lnTo>
                  <a:pt x="39750" y="211454"/>
                </a:lnTo>
                <a:lnTo>
                  <a:pt x="128200" y="211454"/>
                </a:lnTo>
                <a:lnTo>
                  <a:pt x="109865" y="203401"/>
                </a:lnTo>
                <a:close/>
              </a:path>
              <a:path w="1550670" h="264794">
                <a:moveTo>
                  <a:pt x="45212" y="175006"/>
                </a:moveTo>
                <a:lnTo>
                  <a:pt x="49022" y="207772"/>
                </a:lnTo>
                <a:lnTo>
                  <a:pt x="75180" y="188168"/>
                </a:lnTo>
                <a:lnTo>
                  <a:pt x="45212" y="175006"/>
                </a:lnTo>
                <a:close/>
              </a:path>
              <a:path w="1550670" h="264794">
                <a:moveTo>
                  <a:pt x="75180" y="188168"/>
                </a:moveTo>
                <a:lnTo>
                  <a:pt x="49022" y="207772"/>
                </a:lnTo>
                <a:lnTo>
                  <a:pt x="71816" y="207772"/>
                </a:lnTo>
                <a:lnTo>
                  <a:pt x="109865" y="203401"/>
                </a:lnTo>
                <a:lnTo>
                  <a:pt x="75180" y="188168"/>
                </a:lnTo>
                <a:close/>
              </a:path>
              <a:path w="1550670" h="264794">
                <a:moveTo>
                  <a:pt x="1545716" y="0"/>
                </a:moveTo>
                <a:lnTo>
                  <a:pt x="105330" y="165574"/>
                </a:lnTo>
                <a:lnTo>
                  <a:pt x="75180" y="188168"/>
                </a:lnTo>
                <a:lnTo>
                  <a:pt x="109865" y="203401"/>
                </a:lnTo>
                <a:lnTo>
                  <a:pt x="1550162" y="37973"/>
                </a:lnTo>
                <a:lnTo>
                  <a:pt x="1545716" y="0"/>
                </a:lnTo>
                <a:close/>
              </a:path>
              <a:path w="1550670" h="264794">
                <a:moveTo>
                  <a:pt x="92744" y="175006"/>
                </a:moveTo>
                <a:lnTo>
                  <a:pt x="45212" y="175006"/>
                </a:lnTo>
                <a:lnTo>
                  <a:pt x="75180" y="188168"/>
                </a:lnTo>
                <a:lnTo>
                  <a:pt x="92744" y="175006"/>
                </a:lnTo>
                <a:close/>
              </a:path>
            </a:pathLst>
          </a:custGeom>
          <a:solidFill>
            <a:srgbClr val="548AB8"/>
          </a:solidFill>
        </p:spPr>
        <p:txBody>
          <a:bodyPr wrap="square" lIns="0" tIns="0" rIns="0" bIns="0" rtlCol="0"/>
          <a:lstStyle/>
          <a:p>
            <a:endParaRPr/>
          </a:p>
        </p:txBody>
      </p:sp>
      <p:sp>
        <p:nvSpPr>
          <p:cNvPr id="24" name="object 21"/>
          <p:cNvSpPr/>
          <p:nvPr/>
        </p:nvSpPr>
        <p:spPr>
          <a:xfrm>
            <a:off x="8900422" y="4362642"/>
            <a:ext cx="601345" cy="170815"/>
          </a:xfrm>
          <a:custGeom>
            <a:avLst/>
            <a:gdLst/>
            <a:ahLst/>
            <a:cxnLst/>
            <a:rect l="l" t="t" r="r" b="b"/>
            <a:pathLst>
              <a:path w="601345" h="170814">
                <a:moveTo>
                  <a:pt x="143656" y="0"/>
                </a:moveTo>
                <a:lnTo>
                  <a:pt x="136651" y="2938"/>
                </a:lnTo>
                <a:lnTo>
                  <a:pt x="0" y="95267"/>
                </a:lnTo>
                <a:lnTo>
                  <a:pt x="147700" y="168800"/>
                </a:lnTo>
                <a:lnTo>
                  <a:pt x="154993" y="170775"/>
                </a:lnTo>
                <a:lnTo>
                  <a:pt x="162226" y="169832"/>
                </a:lnTo>
                <a:lnTo>
                  <a:pt x="168578" y="166246"/>
                </a:lnTo>
                <a:lnTo>
                  <a:pt x="173227" y="160291"/>
                </a:lnTo>
                <a:lnTo>
                  <a:pt x="175200" y="152999"/>
                </a:lnTo>
                <a:lnTo>
                  <a:pt x="174244" y="145766"/>
                </a:lnTo>
                <a:lnTo>
                  <a:pt x="170620" y="139414"/>
                </a:lnTo>
                <a:lnTo>
                  <a:pt x="164591" y="134764"/>
                </a:lnTo>
                <a:lnTo>
                  <a:pt x="118519" y="111777"/>
                </a:lnTo>
                <a:lnTo>
                  <a:pt x="38988" y="111777"/>
                </a:lnTo>
                <a:lnTo>
                  <a:pt x="36449" y="73804"/>
                </a:lnTo>
                <a:lnTo>
                  <a:pt x="106674" y="69159"/>
                </a:lnTo>
                <a:lnTo>
                  <a:pt x="157987" y="34434"/>
                </a:lnTo>
                <a:lnTo>
                  <a:pt x="166078" y="15021"/>
                </a:lnTo>
                <a:lnTo>
                  <a:pt x="163194" y="8018"/>
                </a:lnTo>
                <a:lnTo>
                  <a:pt x="157761" y="2742"/>
                </a:lnTo>
                <a:lnTo>
                  <a:pt x="150971" y="1"/>
                </a:lnTo>
                <a:lnTo>
                  <a:pt x="143656" y="0"/>
                </a:lnTo>
                <a:close/>
              </a:path>
              <a:path w="601345" h="170814">
                <a:moveTo>
                  <a:pt x="106674" y="69159"/>
                </a:moveTo>
                <a:lnTo>
                  <a:pt x="36449" y="73804"/>
                </a:lnTo>
                <a:lnTo>
                  <a:pt x="38988" y="111777"/>
                </a:lnTo>
                <a:lnTo>
                  <a:pt x="86971" y="108602"/>
                </a:lnTo>
                <a:lnTo>
                  <a:pt x="48386" y="108602"/>
                </a:lnTo>
                <a:lnTo>
                  <a:pt x="46227" y="75709"/>
                </a:lnTo>
                <a:lnTo>
                  <a:pt x="96994" y="75709"/>
                </a:lnTo>
                <a:lnTo>
                  <a:pt x="106674" y="69159"/>
                </a:lnTo>
                <a:close/>
              </a:path>
              <a:path w="601345" h="170814">
                <a:moveTo>
                  <a:pt x="109206" y="107131"/>
                </a:moveTo>
                <a:lnTo>
                  <a:pt x="38988" y="111777"/>
                </a:lnTo>
                <a:lnTo>
                  <a:pt x="118519" y="111777"/>
                </a:lnTo>
                <a:lnTo>
                  <a:pt x="109206" y="107131"/>
                </a:lnTo>
                <a:close/>
              </a:path>
              <a:path w="601345" h="170814">
                <a:moveTo>
                  <a:pt x="46227" y="75709"/>
                </a:moveTo>
                <a:lnTo>
                  <a:pt x="48386" y="108602"/>
                </a:lnTo>
                <a:lnTo>
                  <a:pt x="75449" y="90289"/>
                </a:lnTo>
                <a:lnTo>
                  <a:pt x="46227" y="75709"/>
                </a:lnTo>
                <a:close/>
              </a:path>
              <a:path w="601345" h="170814">
                <a:moveTo>
                  <a:pt x="75449" y="90289"/>
                </a:moveTo>
                <a:lnTo>
                  <a:pt x="48386" y="108602"/>
                </a:lnTo>
                <a:lnTo>
                  <a:pt x="86971" y="108602"/>
                </a:lnTo>
                <a:lnTo>
                  <a:pt x="109206" y="107131"/>
                </a:lnTo>
                <a:lnTo>
                  <a:pt x="75449" y="90289"/>
                </a:lnTo>
                <a:close/>
              </a:path>
              <a:path w="601345" h="170814">
                <a:moveTo>
                  <a:pt x="598931" y="36593"/>
                </a:moveTo>
                <a:lnTo>
                  <a:pt x="106674" y="69159"/>
                </a:lnTo>
                <a:lnTo>
                  <a:pt x="75449" y="90289"/>
                </a:lnTo>
                <a:lnTo>
                  <a:pt x="109206" y="107131"/>
                </a:lnTo>
                <a:lnTo>
                  <a:pt x="601344" y="74566"/>
                </a:lnTo>
                <a:lnTo>
                  <a:pt x="598931" y="36593"/>
                </a:lnTo>
                <a:close/>
              </a:path>
              <a:path w="601345" h="170814">
                <a:moveTo>
                  <a:pt x="96994" y="75709"/>
                </a:moveTo>
                <a:lnTo>
                  <a:pt x="46227" y="75709"/>
                </a:lnTo>
                <a:lnTo>
                  <a:pt x="75449" y="90289"/>
                </a:lnTo>
                <a:lnTo>
                  <a:pt x="96994" y="75709"/>
                </a:lnTo>
                <a:close/>
              </a:path>
            </a:pathLst>
          </a:custGeom>
          <a:solidFill>
            <a:srgbClr val="548AB8"/>
          </a:solidFill>
        </p:spPr>
        <p:txBody>
          <a:bodyPr wrap="square" lIns="0" tIns="0" rIns="0" bIns="0" rtlCol="0"/>
          <a:lstStyle/>
          <a:p>
            <a:endParaRPr/>
          </a:p>
        </p:txBody>
      </p:sp>
      <p:sp>
        <p:nvSpPr>
          <p:cNvPr id="25" name="object 22"/>
          <p:cNvSpPr/>
          <p:nvPr/>
        </p:nvSpPr>
        <p:spPr>
          <a:xfrm>
            <a:off x="3008598" y="2239838"/>
            <a:ext cx="1040887" cy="612220"/>
          </a:xfrm>
          <a:custGeom>
            <a:avLst/>
            <a:gdLst/>
            <a:ahLst/>
            <a:cxnLst/>
            <a:rect l="l" t="t" r="r" b="b"/>
            <a:pathLst>
              <a:path w="863600" h="548004">
                <a:moveTo>
                  <a:pt x="0" y="91312"/>
                </a:moveTo>
                <a:lnTo>
                  <a:pt x="7177" y="55774"/>
                </a:lnTo>
                <a:lnTo>
                  <a:pt x="26749" y="26749"/>
                </a:lnTo>
                <a:lnTo>
                  <a:pt x="55774" y="7177"/>
                </a:lnTo>
                <a:lnTo>
                  <a:pt x="91312" y="0"/>
                </a:lnTo>
                <a:lnTo>
                  <a:pt x="772286" y="0"/>
                </a:lnTo>
                <a:lnTo>
                  <a:pt x="807825" y="7177"/>
                </a:lnTo>
                <a:lnTo>
                  <a:pt x="836850" y="26749"/>
                </a:lnTo>
                <a:lnTo>
                  <a:pt x="856422" y="55774"/>
                </a:lnTo>
                <a:lnTo>
                  <a:pt x="863599" y="91312"/>
                </a:lnTo>
                <a:lnTo>
                  <a:pt x="863599" y="456438"/>
                </a:lnTo>
                <a:lnTo>
                  <a:pt x="856422" y="491976"/>
                </a:lnTo>
                <a:lnTo>
                  <a:pt x="836850" y="521001"/>
                </a:lnTo>
                <a:lnTo>
                  <a:pt x="807825" y="540573"/>
                </a:lnTo>
                <a:lnTo>
                  <a:pt x="772286" y="547751"/>
                </a:lnTo>
                <a:lnTo>
                  <a:pt x="91312" y="547751"/>
                </a:lnTo>
                <a:lnTo>
                  <a:pt x="55774" y="540573"/>
                </a:lnTo>
                <a:lnTo>
                  <a:pt x="26749" y="521001"/>
                </a:lnTo>
                <a:lnTo>
                  <a:pt x="7177" y="491976"/>
                </a:lnTo>
                <a:lnTo>
                  <a:pt x="0" y="456438"/>
                </a:lnTo>
                <a:lnTo>
                  <a:pt x="0" y="91312"/>
                </a:lnTo>
                <a:close/>
              </a:path>
            </a:pathLst>
          </a:custGeom>
          <a:ln w="38100">
            <a:solidFill>
              <a:srgbClr val="548AB8"/>
            </a:solidFill>
          </a:ln>
        </p:spPr>
        <p:txBody>
          <a:bodyPr wrap="square" lIns="0" tIns="0" rIns="0" bIns="0" rtlCol="0"/>
          <a:lstStyle/>
          <a:p>
            <a:endParaRPr/>
          </a:p>
        </p:txBody>
      </p:sp>
      <p:sp>
        <p:nvSpPr>
          <p:cNvPr id="26" name="object 23"/>
          <p:cNvSpPr/>
          <p:nvPr/>
        </p:nvSpPr>
        <p:spPr>
          <a:xfrm>
            <a:off x="6591967" y="2255776"/>
            <a:ext cx="912463" cy="577850"/>
          </a:xfrm>
          <a:custGeom>
            <a:avLst/>
            <a:gdLst/>
            <a:ahLst/>
            <a:cxnLst/>
            <a:rect l="l" t="t" r="r" b="b"/>
            <a:pathLst>
              <a:path w="863600" h="577850">
                <a:moveTo>
                  <a:pt x="0" y="96265"/>
                </a:moveTo>
                <a:lnTo>
                  <a:pt x="7576" y="58828"/>
                </a:lnTo>
                <a:lnTo>
                  <a:pt x="28225" y="28225"/>
                </a:lnTo>
                <a:lnTo>
                  <a:pt x="58828" y="7576"/>
                </a:lnTo>
                <a:lnTo>
                  <a:pt x="96266" y="0"/>
                </a:lnTo>
                <a:lnTo>
                  <a:pt x="767334" y="0"/>
                </a:lnTo>
                <a:lnTo>
                  <a:pt x="804771" y="7576"/>
                </a:lnTo>
                <a:lnTo>
                  <a:pt x="835374" y="28225"/>
                </a:lnTo>
                <a:lnTo>
                  <a:pt x="856023" y="58828"/>
                </a:lnTo>
                <a:lnTo>
                  <a:pt x="863600" y="96265"/>
                </a:lnTo>
                <a:lnTo>
                  <a:pt x="863600" y="481584"/>
                </a:lnTo>
                <a:lnTo>
                  <a:pt x="856023" y="519021"/>
                </a:lnTo>
                <a:lnTo>
                  <a:pt x="835374" y="549624"/>
                </a:lnTo>
                <a:lnTo>
                  <a:pt x="804771" y="570273"/>
                </a:lnTo>
                <a:lnTo>
                  <a:pt x="767334" y="577850"/>
                </a:lnTo>
                <a:lnTo>
                  <a:pt x="96266" y="577850"/>
                </a:lnTo>
                <a:lnTo>
                  <a:pt x="58828" y="570273"/>
                </a:lnTo>
                <a:lnTo>
                  <a:pt x="28225" y="549624"/>
                </a:lnTo>
                <a:lnTo>
                  <a:pt x="7576" y="519021"/>
                </a:lnTo>
                <a:lnTo>
                  <a:pt x="0" y="481584"/>
                </a:lnTo>
                <a:lnTo>
                  <a:pt x="0" y="96265"/>
                </a:lnTo>
                <a:close/>
              </a:path>
            </a:pathLst>
          </a:custGeom>
          <a:ln w="38100">
            <a:solidFill>
              <a:srgbClr val="548AB8"/>
            </a:solidFill>
          </a:ln>
        </p:spPr>
        <p:txBody>
          <a:bodyPr wrap="square" lIns="0" tIns="0" rIns="0" bIns="0" rtlCol="0"/>
          <a:lstStyle/>
          <a:p>
            <a:endParaRPr/>
          </a:p>
        </p:txBody>
      </p:sp>
      <p:sp>
        <p:nvSpPr>
          <p:cNvPr id="27" name="object 24"/>
          <p:cNvSpPr/>
          <p:nvPr/>
        </p:nvSpPr>
        <p:spPr>
          <a:xfrm>
            <a:off x="8337495" y="4465937"/>
            <a:ext cx="863600" cy="476250"/>
          </a:xfrm>
          <a:custGeom>
            <a:avLst/>
            <a:gdLst/>
            <a:ahLst/>
            <a:cxnLst/>
            <a:rect l="l" t="t" r="r" b="b"/>
            <a:pathLst>
              <a:path w="863600" h="476250">
                <a:moveTo>
                  <a:pt x="0" y="79375"/>
                </a:moveTo>
                <a:lnTo>
                  <a:pt x="6240" y="48488"/>
                </a:lnTo>
                <a:lnTo>
                  <a:pt x="23256" y="23256"/>
                </a:lnTo>
                <a:lnTo>
                  <a:pt x="48488" y="6240"/>
                </a:lnTo>
                <a:lnTo>
                  <a:pt x="79375" y="0"/>
                </a:lnTo>
                <a:lnTo>
                  <a:pt x="784225" y="0"/>
                </a:lnTo>
                <a:lnTo>
                  <a:pt x="815111" y="6240"/>
                </a:lnTo>
                <a:lnTo>
                  <a:pt x="840343" y="23256"/>
                </a:lnTo>
                <a:lnTo>
                  <a:pt x="857359" y="48488"/>
                </a:lnTo>
                <a:lnTo>
                  <a:pt x="863600" y="79375"/>
                </a:lnTo>
                <a:lnTo>
                  <a:pt x="863600" y="396875"/>
                </a:lnTo>
                <a:lnTo>
                  <a:pt x="857359" y="427761"/>
                </a:lnTo>
                <a:lnTo>
                  <a:pt x="840343" y="452993"/>
                </a:lnTo>
                <a:lnTo>
                  <a:pt x="815111" y="470009"/>
                </a:lnTo>
                <a:lnTo>
                  <a:pt x="784225" y="476250"/>
                </a:lnTo>
                <a:lnTo>
                  <a:pt x="79375" y="476250"/>
                </a:lnTo>
                <a:lnTo>
                  <a:pt x="48488" y="470009"/>
                </a:lnTo>
                <a:lnTo>
                  <a:pt x="23256" y="452993"/>
                </a:lnTo>
                <a:lnTo>
                  <a:pt x="6240" y="427761"/>
                </a:lnTo>
                <a:lnTo>
                  <a:pt x="0" y="396875"/>
                </a:lnTo>
                <a:lnTo>
                  <a:pt x="0" y="79375"/>
                </a:lnTo>
                <a:close/>
              </a:path>
            </a:pathLst>
          </a:custGeom>
          <a:ln w="38100">
            <a:solidFill>
              <a:srgbClr val="548AB8"/>
            </a:solidFill>
          </a:ln>
        </p:spPr>
        <p:txBody>
          <a:bodyPr wrap="square" lIns="0" tIns="0" rIns="0" bIns="0" rtlCol="0"/>
          <a:lstStyle/>
          <a:p>
            <a:endParaRPr/>
          </a:p>
        </p:txBody>
      </p:sp>
      <p:sp>
        <p:nvSpPr>
          <p:cNvPr id="28" name="object 29"/>
          <p:cNvSpPr/>
          <p:nvPr/>
        </p:nvSpPr>
        <p:spPr>
          <a:xfrm>
            <a:off x="6591967" y="4448050"/>
            <a:ext cx="863600" cy="548005"/>
          </a:xfrm>
          <a:custGeom>
            <a:avLst/>
            <a:gdLst/>
            <a:ahLst/>
            <a:cxnLst/>
            <a:rect l="l" t="t" r="r" b="b"/>
            <a:pathLst>
              <a:path w="863600" h="548004">
                <a:moveTo>
                  <a:pt x="0" y="91312"/>
                </a:moveTo>
                <a:lnTo>
                  <a:pt x="7177" y="55774"/>
                </a:lnTo>
                <a:lnTo>
                  <a:pt x="26749" y="26749"/>
                </a:lnTo>
                <a:lnTo>
                  <a:pt x="55774" y="7177"/>
                </a:lnTo>
                <a:lnTo>
                  <a:pt x="91312" y="0"/>
                </a:lnTo>
                <a:lnTo>
                  <a:pt x="772287" y="0"/>
                </a:lnTo>
                <a:lnTo>
                  <a:pt x="807825" y="7177"/>
                </a:lnTo>
                <a:lnTo>
                  <a:pt x="836850" y="26749"/>
                </a:lnTo>
                <a:lnTo>
                  <a:pt x="856422" y="55774"/>
                </a:lnTo>
                <a:lnTo>
                  <a:pt x="863600" y="91312"/>
                </a:lnTo>
                <a:lnTo>
                  <a:pt x="863600" y="456438"/>
                </a:lnTo>
                <a:lnTo>
                  <a:pt x="856422" y="491956"/>
                </a:lnTo>
                <a:lnTo>
                  <a:pt x="836850" y="520938"/>
                </a:lnTo>
                <a:lnTo>
                  <a:pt x="807825" y="540466"/>
                </a:lnTo>
                <a:lnTo>
                  <a:pt x="772287" y="547624"/>
                </a:lnTo>
                <a:lnTo>
                  <a:pt x="91312" y="547624"/>
                </a:lnTo>
                <a:lnTo>
                  <a:pt x="55774" y="540466"/>
                </a:lnTo>
                <a:lnTo>
                  <a:pt x="26749" y="520938"/>
                </a:lnTo>
                <a:lnTo>
                  <a:pt x="7177" y="491956"/>
                </a:lnTo>
                <a:lnTo>
                  <a:pt x="0" y="456438"/>
                </a:lnTo>
                <a:lnTo>
                  <a:pt x="0" y="91312"/>
                </a:lnTo>
                <a:close/>
              </a:path>
            </a:pathLst>
          </a:custGeom>
          <a:ln w="38100">
            <a:solidFill>
              <a:srgbClr val="548AB8"/>
            </a:solidFill>
          </a:ln>
        </p:spPr>
        <p:txBody>
          <a:bodyPr wrap="square" lIns="0" tIns="0" rIns="0" bIns="0" rtlCol="0"/>
          <a:lstStyle/>
          <a:p>
            <a:endParaRPr/>
          </a:p>
        </p:txBody>
      </p:sp>
      <p:sp>
        <p:nvSpPr>
          <p:cNvPr id="29" name="object 30"/>
          <p:cNvSpPr/>
          <p:nvPr/>
        </p:nvSpPr>
        <p:spPr>
          <a:xfrm>
            <a:off x="3008598" y="4448051"/>
            <a:ext cx="1030955" cy="444608"/>
          </a:xfrm>
          <a:custGeom>
            <a:avLst/>
            <a:gdLst/>
            <a:ahLst/>
            <a:cxnLst/>
            <a:rect l="l" t="t" r="r" b="b"/>
            <a:pathLst>
              <a:path w="863600" h="548004">
                <a:moveTo>
                  <a:pt x="0" y="91312"/>
                </a:moveTo>
                <a:lnTo>
                  <a:pt x="7177" y="55774"/>
                </a:lnTo>
                <a:lnTo>
                  <a:pt x="26749" y="26749"/>
                </a:lnTo>
                <a:lnTo>
                  <a:pt x="55774" y="7177"/>
                </a:lnTo>
                <a:lnTo>
                  <a:pt x="91312" y="0"/>
                </a:lnTo>
                <a:lnTo>
                  <a:pt x="772286" y="0"/>
                </a:lnTo>
                <a:lnTo>
                  <a:pt x="807825" y="7177"/>
                </a:lnTo>
                <a:lnTo>
                  <a:pt x="836850" y="26749"/>
                </a:lnTo>
                <a:lnTo>
                  <a:pt x="856422" y="55774"/>
                </a:lnTo>
                <a:lnTo>
                  <a:pt x="863599" y="91312"/>
                </a:lnTo>
                <a:lnTo>
                  <a:pt x="863599" y="456438"/>
                </a:lnTo>
                <a:lnTo>
                  <a:pt x="856422" y="491976"/>
                </a:lnTo>
                <a:lnTo>
                  <a:pt x="836850" y="521001"/>
                </a:lnTo>
                <a:lnTo>
                  <a:pt x="807825" y="540573"/>
                </a:lnTo>
                <a:lnTo>
                  <a:pt x="772286" y="547751"/>
                </a:lnTo>
                <a:lnTo>
                  <a:pt x="91312" y="547751"/>
                </a:lnTo>
                <a:lnTo>
                  <a:pt x="55774" y="540573"/>
                </a:lnTo>
                <a:lnTo>
                  <a:pt x="26749" y="521001"/>
                </a:lnTo>
                <a:lnTo>
                  <a:pt x="7177" y="491976"/>
                </a:lnTo>
                <a:lnTo>
                  <a:pt x="0" y="456438"/>
                </a:lnTo>
                <a:lnTo>
                  <a:pt x="0" y="91312"/>
                </a:lnTo>
                <a:close/>
              </a:path>
            </a:pathLst>
          </a:custGeom>
          <a:ln w="38100">
            <a:solidFill>
              <a:srgbClr val="548AB8"/>
            </a:solidFill>
          </a:ln>
        </p:spPr>
        <p:txBody>
          <a:bodyPr wrap="square" lIns="0" tIns="0" rIns="0" bIns="0" rtlCol="0"/>
          <a:lstStyle/>
          <a:p>
            <a:endParaRPr/>
          </a:p>
        </p:txBody>
      </p:sp>
      <p:sp>
        <p:nvSpPr>
          <p:cNvPr id="30" name="object 31"/>
          <p:cNvSpPr/>
          <p:nvPr/>
        </p:nvSpPr>
        <p:spPr>
          <a:xfrm>
            <a:off x="424879" y="2001720"/>
            <a:ext cx="1023366" cy="203144"/>
          </a:xfrm>
          <a:custGeom>
            <a:avLst/>
            <a:gdLst/>
            <a:ahLst/>
            <a:cxnLst/>
            <a:rect l="l" t="t" r="r" b="b"/>
            <a:pathLst>
              <a:path w="936625" h="173355">
                <a:moveTo>
                  <a:pt x="0" y="173037"/>
                </a:moveTo>
                <a:lnTo>
                  <a:pt x="936625" y="173037"/>
                </a:lnTo>
                <a:lnTo>
                  <a:pt x="936625" y="0"/>
                </a:lnTo>
                <a:lnTo>
                  <a:pt x="0" y="0"/>
                </a:lnTo>
                <a:lnTo>
                  <a:pt x="0" y="173037"/>
                </a:lnTo>
                <a:close/>
              </a:path>
            </a:pathLst>
          </a:custGeom>
          <a:ln w="38100">
            <a:solidFill>
              <a:srgbClr val="FF3300"/>
            </a:solidFill>
          </a:ln>
        </p:spPr>
        <p:txBody>
          <a:bodyPr wrap="square" lIns="0" tIns="0" rIns="0" bIns="0" rtlCol="0"/>
          <a:lstStyle/>
          <a:p>
            <a:endParaRPr/>
          </a:p>
        </p:txBody>
      </p:sp>
      <p:sp>
        <p:nvSpPr>
          <p:cNvPr id="32" name="object 33"/>
          <p:cNvSpPr/>
          <p:nvPr/>
        </p:nvSpPr>
        <p:spPr>
          <a:xfrm>
            <a:off x="4188438" y="4481491"/>
            <a:ext cx="2333625" cy="655955"/>
          </a:xfrm>
          <a:custGeom>
            <a:avLst/>
            <a:gdLst/>
            <a:ahLst/>
            <a:cxnLst/>
            <a:rect l="l" t="t" r="r" b="b"/>
            <a:pathLst>
              <a:path w="2333625" h="655954">
                <a:moveTo>
                  <a:pt x="0" y="327787"/>
                </a:moveTo>
                <a:lnTo>
                  <a:pt x="327787" y="0"/>
                </a:lnTo>
                <a:lnTo>
                  <a:pt x="327787" y="163956"/>
                </a:lnTo>
                <a:lnTo>
                  <a:pt x="2005711" y="163956"/>
                </a:lnTo>
                <a:lnTo>
                  <a:pt x="2005711" y="0"/>
                </a:lnTo>
                <a:lnTo>
                  <a:pt x="2333625" y="327787"/>
                </a:lnTo>
                <a:lnTo>
                  <a:pt x="2005711" y="655574"/>
                </a:lnTo>
                <a:lnTo>
                  <a:pt x="2005711" y="491744"/>
                </a:lnTo>
                <a:lnTo>
                  <a:pt x="327787" y="491744"/>
                </a:lnTo>
                <a:lnTo>
                  <a:pt x="327787" y="655574"/>
                </a:lnTo>
                <a:lnTo>
                  <a:pt x="0" y="327787"/>
                </a:lnTo>
                <a:close/>
              </a:path>
            </a:pathLst>
          </a:custGeom>
          <a:ln w="19050">
            <a:solidFill>
              <a:srgbClr val="548AB8"/>
            </a:solidFill>
            <a:prstDash val="sysDot"/>
          </a:ln>
        </p:spPr>
        <p:txBody>
          <a:bodyPr wrap="square" lIns="0" tIns="0" rIns="0" bIns="0" rtlCol="0"/>
          <a:lstStyle/>
          <a:p>
            <a:endParaRPr/>
          </a:p>
        </p:txBody>
      </p:sp>
      <p:sp>
        <p:nvSpPr>
          <p:cNvPr id="35" name="object 36"/>
          <p:cNvSpPr txBox="1"/>
          <p:nvPr/>
        </p:nvSpPr>
        <p:spPr>
          <a:xfrm>
            <a:off x="4509400" y="4743603"/>
            <a:ext cx="1797050" cy="166071"/>
          </a:xfrm>
          <a:prstGeom prst="rect">
            <a:avLst/>
          </a:prstGeom>
        </p:spPr>
        <p:txBody>
          <a:bodyPr vert="horz" wrap="square" lIns="0" tIns="12065" rIns="0" bIns="0" rtlCol="0">
            <a:spAutoFit/>
          </a:bodyPr>
          <a:lstStyle/>
          <a:p>
            <a:pPr marL="12700">
              <a:spcBef>
                <a:spcPts val="95"/>
              </a:spcBef>
            </a:pPr>
            <a:r>
              <a:rPr sz="1000" b="1" spc="-5" dirty="0">
                <a:solidFill>
                  <a:srgbClr val="FF0000"/>
                </a:solidFill>
                <a:latin typeface="微軟正黑體"/>
                <a:cs typeface="微軟正黑體"/>
              </a:rPr>
              <a:t>請擇一填入淨流出或淨流入金額</a:t>
            </a:r>
            <a:endParaRPr sz="1000" dirty="0">
              <a:latin typeface="微軟正黑體"/>
              <a:cs typeface="微軟正黑體"/>
            </a:endParaRPr>
          </a:p>
        </p:txBody>
      </p:sp>
      <p:sp>
        <p:nvSpPr>
          <p:cNvPr id="38" name="文字版面配置區 4"/>
          <p:cNvSpPr txBox="1">
            <a:spLocks/>
          </p:cNvSpPr>
          <p:nvPr/>
        </p:nvSpPr>
        <p:spPr>
          <a:xfrm>
            <a:off x="21174" y="0"/>
            <a:ext cx="1953816" cy="6926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chor="ct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zh-TW" altLang="en-US" b="1" dirty="0">
                <a:solidFill>
                  <a:srgbClr val="2E58FF"/>
                </a:solidFill>
                <a:latin typeface="+mj-ea"/>
                <a:ea typeface="+mj-ea"/>
              </a:rPr>
              <a:t>科技部變更</a:t>
            </a:r>
          </a:p>
        </p:txBody>
      </p:sp>
    </p:spTree>
    <p:extLst>
      <p:ext uri="{BB962C8B-B14F-4D97-AF65-F5344CB8AC3E}">
        <p14:creationId xmlns:p14="http://schemas.microsoft.com/office/powerpoint/2010/main" val="279975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範例</a:t>
            </a:r>
            <a:r>
              <a:rPr lang="en-US" altLang="zh-TW" dirty="0"/>
              <a:t>2</a:t>
            </a:r>
            <a:r>
              <a:rPr lang="zh-TW" altLang="en-US" dirty="0"/>
              <a:t>：計畫經費變更－經費</a:t>
            </a:r>
            <a:r>
              <a:rPr lang="zh-TW" altLang="en-US" dirty="0">
                <a:solidFill>
                  <a:srgbClr val="2E58FF"/>
                </a:solidFill>
              </a:rPr>
              <a:t>變更</a:t>
            </a:r>
            <a:endParaRPr lang="en-GB" dirty="0">
              <a:solidFill>
                <a:srgbClr val="2E58FF"/>
              </a:solidFill>
            </a:endParaRPr>
          </a:p>
        </p:txBody>
      </p:sp>
      <p:sp>
        <p:nvSpPr>
          <p:cNvPr id="6" name="內容版面配置區 5"/>
          <p:cNvSpPr>
            <a:spLocks noGrp="1"/>
          </p:cNvSpPr>
          <p:nvPr>
            <p:ph idx="1"/>
          </p:nvPr>
        </p:nvSpPr>
        <p:spPr>
          <a:xfrm>
            <a:off x="1981200" y="1268761"/>
            <a:ext cx="8229600" cy="705963"/>
          </a:xfrm>
        </p:spPr>
        <p:txBody>
          <a:bodyPr>
            <a:normAutofit/>
          </a:bodyPr>
          <a:lstStyle/>
          <a:p>
            <a:r>
              <a:rPr lang="zh-TW" altLang="en-US" sz="3200" dirty="0"/>
              <a:t>核定項目流出至</a:t>
            </a:r>
            <a:r>
              <a:rPr lang="zh-TW" altLang="en-US" sz="3200" dirty="0">
                <a:solidFill>
                  <a:srgbClr val="FF0000"/>
                </a:solidFill>
              </a:rPr>
              <a:t>「</a:t>
            </a:r>
            <a:r>
              <a:rPr lang="zh-TW" altLang="en-US" sz="3200" dirty="0">
                <a:solidFill>
                  <a:srgbClr val="2E58FF"/>
                </a:solidFill>
              </a:rPr>
              <a:t>非核定</a:t>
            </a:r>
            <a:r>
              <a:rPr lang="zh-TW" altLang="en-US" sz="3200" dirty="0"/>
              <a:t>項目</a:t>
            </a:r>
            <a:r>
              <a:rPr lang="zh-TW" altLang="en-US" sz="3200" dirty="0">
                <a:solidFill>
                  <a:srgbClr val="FF0000"/>
                </a:solidFill>
              </a:rPr>
              <a:t>」</a:t>
            </a:r>
          </a:p>
        </p:txBody>
      </p:sp>
      <p:sp>
        <p:nvSpPr>
          <p:cNvPr id="7" name="object 2"/>
          <p:cNvSpPr/>
          <p:nvPr/>
        </p:nvSpPr>
        <p:spPr>
          <a:xfrm>
            <a:off x="12499847" y="6281928"/>
            <a:ext cx="295655" cy="347472"/>
          </a:xfrm>
          <a:prstGeom prst="rect">
            <a:avLst/>
          </a:prstGeom>
          <a:blipFill>
            <a:blip r:embed="rId2" cstate="print"/>
            <a:stretch>
              <a:fillRect/>
            </a:stretch>
          </a:blipFill>
        </p:spPr>
        <p:txBody>
          <a:bodyPr wrap="square" lIns="0" tIns="0" rIns="0" bIns="0" rtlCol="0"/>
          <a:lstStyle/>
          <a:p>
            <a:endParaRPr/>
          </a:p>
        </p:txBody>
      </p:sp>
      <p:sp>
        <p:nvSpPr>
          <p:cNvPr id="8" name="object 3"/>
          <p:cNvSpPr txBox="1"/>
          <p:nvPr/>
        </p:nvSpPr>
        <p:spPr>
          <a:xfrm>
            <a:off x="12585954" y="6318300"/>
            <a:ext cx="110489"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5</a:t>
            </a:r>
            <a:endParaRPr sz="1200">
              <a:latin typeface="Arial"/>
              <a:cs typeface="Arial"/>
            </a:endParaRPr>
          </a:p>
        </p:txBody>
      </p:sp>
      <p:sp>
        <p:nvSpPr>
          <p:cNvPr id="36" name="object 5"/>
          <p:cNvSpPr/>
          <p:nvPr/>
        </p:nvSpPr>
        <p:spPr>
          <a:xfrm>
            <a:off x="119336" y="1993703"/>
            <a:ext cx="11593288" cy="4522087"/>
          </a:xfrm>
          <a:prstGeom prst="rect">
            <a:avLst/>
          </a:prstGeom>
          <a:blipFill>
            <a:blip r:embed="rId3" cstate="print"/>
            <a:stretch>
              <a:fillRect/>
            </a:stretch>
          </a:blipFill>
        </p:spPr>
        <p:txBody>
          <a:bodyPr wrap="square" lIns="0" tIns="0" rIns="0" bIns="0" rtlCol="0"/>
          <a:lstStyle/>
          <a:p>
            <a:endParaRPr/>
          </a:p>
        </p:txBody>
      </p:sp>
      <p:sp>
        <p:nvSpPr>
          <p:cNvPr id="3" name="圓角矩形 2"/>
          <p:cNvSpPr/>
          <p:nvPr/>
        </p:nvSpPr>
        <p:spPr>
          <a:xfrm>
            <a:off x="3071664" y="2680815"/>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版面配置區 4"/>
          <p:cNvSpPr txBox="1">
            <a:spLocks/>
          </p:cNvSpPr>
          <p:nvPr/>
        </p:nvSpPr>
        <p:spPr>
          <a:xfrm>
            <a:off x="21174" y="0"/>
            <a:ext cx="1953816" cy="6926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chor="ct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zh-TW" altLang="en-US" b="1" dirty="0">
                <a:solidFill>
                  <a:srgbClr val="2E58FF"/>
                </a:solidFill>
                <a:latin typeface="+mj-ea"/>
                <a:ea typeface="+mj-ea"/>
              </a:rPr>
              <a:t>科技部變更</a:t>
            </a:r>
          </a:p>
        </p:txBody>
      </p:sp>
    </p:spTree>
    <p:extLst>
      <p:ext uri="{BB962C8B-B14F-4D97-AF65-F5344CB8AC3E}">
        <p14:creationId xmlns:p14="http://schemas.microsoft.com/office/powerpoint/2010/main" val="398813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範例</a:t>
            </a:r>
            <a:r>
              <a:rPr lang="en-US" altLang="zh-TW" dirty="0"/>
              <a:t>3</a:t>
            </a:r>
            <a:r>
              <a:rPr lang="zh-TW" altLang="en-US" dirty="0"/>
              <a:t>：計畫經費變更－經費</a:t>
            </a:r>
            <a:r>
              <a:rPr lang="zh-TW" altLang="en-US" dirty="0">
                <a:solidFill>
                  <a:srgbClr val="2E58FF"/>
                </a:solidFill>
              </a:rPr>
              <a:t>追加</a:t>
            </a:r>
            <a:endParaRPr lang="en-GB" dirty="0">
              <a:solidFill>
                <a:srgbClr val="2E58FF"/>
              </a:solidFill>
            </a:endParaRPr>
          </a:p>
        </p:txBody>
      </p:sp>
      <p:sp>
        <p:nvSpPr>
          <p:cNvPr id="6" name="內容版面配置區 5"/>
          <p:cNvSpPr>
            <a:spLocks noGrp="1"/>
          </p:cNvSpPr>
          <p:nvPr>
            <p:ph idx="1"/>
          </p:nvPr>
        </p:nvSpPr>
        <p:spPr>
          <a:xfrm>
            <a:off x="1981200" y="1268761"/>
            <a:ext cx="8229600" cy="705963"/>
          </a:xfrm>
        </p:spPr>
        <p:txBody>
          <a:bodyPr>
            <a:normAutofit/>
          </a:bodyPr>
          <a:lstStyle/>
          <a:p>
            <a:r>
              <a:rPr lang="zh-TW" altLang="en-US" sz="3200" u="sng" dirty="0">
                <a:solidFill>
                  <a:srgbClr val="FF0000"/>
                </a:solidFill>
              </a:rPr>
              <a:t>追加</a:t>
            </a:r>
            <a:r>
              <a:rPr lang="zh-TW" altLang="en-US" sz="3200" dirty="0"/>
              <a:t>已核定項目</a:t>
            </a:r>
            <a:r>
              <a:rPr lang="zh-TW" altLang="en-US" sz="3200" dirty="0">
                <a:solidFill>
                  <a:srgbClr val="2E58FF"/>
                </a:solidFill>
              </a:rPr>
              <a:t>不足經費</a:t>
            </a:r>
            <a:r>
              <a:rPr lang="zh-TW" altLang="en-US" sz="3200" dirty="0"/>
              <a:t>或未核定之項目</a:t>
            </a:r>
          </a:p>
          <a:p>
            <a:pPr marL="0" indent="0">
              <a:buNone/>
            </a:pPr>
            <a:endParaRPr lang="zh-TW" altLang="en-US" sz="3200" dirty="0"/>
          </a:p>
        </p:txBody>
      </p:sp>
      <p:sp>
        <p:nvSpPr>
          <p:cNvPr id="7" name="object 2"/>
          <p:cNvSpPr/>
          <p:nvPr/>
        </p:nvSpPr>
        <p:spPr>
          <a:xfrm>
            <a:off x="12499847" y="6281928"/>
            <a:ext cx="295655" cy="347472"/>
          </a:xfrm>
          <a:prstGeom prst="rect">
            <a:avLst/>
          </a:prstGeom>
          <a:blipFill>
            <a:blip r:embed="rId2" cstate="print"/>
            <a:stretch>
              <a:fillRect/>
            </a:stretch>
          </a:blipFill>
        </p:spPr>
        <p:txBody>
          <a:bodyPr wrap="square" lIns="0" tIns="0" rIns="0" bIns="0" rtlCol="0"/>
          <a:lstStyle/>
          <a:p>
            <a:endParaRPr/>
          </a:p>
        </p:txBody>
      </p:sp>
      <p:sp>
        <p:nvSpPr>
          <p:cNvPr id="8" name="object 3"/>
          <p:cNvSpPr txBox="1"/>
          <p:nvPr/>
        </p:nvSpPr>
        <p:spPr>
          <a:xfrm>
            <a:off x="12585954" y="6318300"/>
            <a:ext cx="110489"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5</a:t>
            </a:r>
            <a:endParaRPr sz="1200">
              <a:latin typeface="Arial"/>
              <a:cs typeface="Arial"/>
            </a:endParaRPr>
          </a:p>
        </p:txBody>
      </p:sp>
      <p:sp>
        <p:nvSpPr>
          <p:cNvPr id="9" name="object 6"/>
          <p:cNvSpPr/>
          <p:nvPr/>
        </p:nvSpPr>
        <p:spPr>
          <a:xfrm>
            <a:off x="1653891" y="1921597"/>
            <a:ext cx="8884215" cy="4936403"/>
          </a:xfrm>
          <a:prstGeom prst="rect">
            <a:avLst/>
          </a:prstGeom>
          <a:blipFill>
            <a:blip r:embed="rId3" cstate="print"/>
            <a:srcRect/>
            <a:stretch>
              <a:fillRect t="-4376"/>
            </a:stretch>
          </a:blipFill>
        </p:spPr>
        <p:txBody>
          <a:bodyPr wrap="square" lIns="0" tIns="0" rIns="0" bIns="0" rtlCol="0"/>
          <a:lstStyle/>
          <a:p>
            <a:endParaRPr/>
          </a:p>
        </p:txBody>
      </p:sp>
      <p:sp>
        <p:nvSpPr>
          <p:cNvPr id="10" name="文字版面配置區 4"/>
          <p:cNvSpPr txBox="1">
            <a:spLocks/>
          </p:cNvSpPr>
          <p:nvPr/>
        </p:nvSpPr>
        <p:spPr>
          <a:xfrm>
            <a:off x="21174" y="0"/>
            <a:ext cx="1953816" cy="6926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chor="ct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zh-TW" altLang="en-US" b="1" dirty="0">
                <a:solidFill>
                  <a:srgbClr val="2E58FF"/>
                </a:solidFill>
                <a:latin typeface="+mj-ea"/>
                <a:ea typeface="+mj-ea"/>
              </a:rPr>
              <a:t>科技部變更</a:t>
            </a:r>
          </a:p>
        </p:txBody>
      </p:sp>
    </p:spTree>
    <p:extLst>
      <p:ext uri="{BB962C8B-B14F-4D97-AF65-F5344CB8AC3E}">
        <p14:creationId xmlns:p14="http://schemas.microsoft.com/office/powerpoint/2010/main" val="88603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99BADD"/>
      </a:accent1>
      <a:accent2>
        <a:srgbClr val="F7E98E"/>
      </a:accent2>
      <a:accent3>
        <a:srgbClr val="FDBCB4"/>
      </a:accent3>
      <a:accent4>
        <a:srgbClr val="E3F988"/>
      </a:accent4>
      <a:accent5>
        <a:srgbClr val="C9A0DC"/>
      </a:accent5>
      <a:accent6>
        <a:srgbClr val="A6E7FF"/>
      </a:accent6>
      <a:hlink>
        <a:srgbClr val="0000FF"/>
      </a:hlink>
      <a:folHlink>
        <a:srgbClr val="800080"/>
      </a:folHlink>
    </a:clrScheme>
    <a:fontScheme name="自訂 2">
      <a:majorFont>
        <a:latin typeface="Century Gothic"/>
        <a:ea typeface="微軟正黑體"/>
        <a:cs typeface=""/>
      </a:majorFont>
      <a:minorFont>
        <a:latin typeface="Century Gothic"/>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1686</TotalTime>
  <Words>1379</Words>
  <Application>Microsoft Office PowerPoint</Application>
  <PresentationFormat>寬螢幕</PresentationFormat>
  <Paragraphs>119</Paragraphs>
  <Slides>19</Slides>
  <Notes>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新細明體</vt:lpstr>
      <vt:lpstr>Arial</vt:lpstr>
      <vt:lpstr>Calibri</vt:lpstr>
      <vt:lpstr>Century Gothic</vt:lpstr>
      <vt:lpstr>Times New Roman</vt:lpstr>
      <vt:lpstr>Wingdings</vt:lpstr>
      <vt:lpstr>Office Theme</vt:lpstr>
      <vt:lpstr>科技部專題研究計畫— 變更申請、請購/核銷會簽研發處情形</vt:lpstr>
      <vt:lpstr>專題研究計畫變更方式</vt:lpstr>
      <vt:lpstr>專題研究計畫變更步驟</vt:lpstr>
      <vt:lpstr>步驟一:登入系統</vt:lpstr>
      <vt:lpstr>步驟二：選擇執行中計畫進行「變更」</vt:lpstr>
      <vt:lpstr>步驟三：點選欲變更項目</vt:lpstr>
      <vt:lpstr>範例１：計畫經費變更－經費流用</vt:lpstr>
      <vt:lpstr>範例2：計畫經費變更－經費變更</vt:lpstr>
      <vt:lpstr>範例3：計畫經費變更－經費追加</vt:lpstr>
      <vt:lpstr>範例４：計畫執行期限變更</vt:lpstr>
      <vt:lpstr>步驟五:上傳附件&amp;送出</vt:lpstr>
      <vt:lpstr>步驟六:列印變更申請表</vt:lpstr>
      <vt:lpstr>變更理由書寫原則及提醒-研究設備費</vt:lpstr>
      <vt:lpstr>變更理由書寫原則及提醒-國外差旅費</vt:lpstr>
      <vt:lpstr>變更理由書寫原則及提醒-國外差旅費</vt:lpstr>
      <vt:lpstr>請購單會簽研發處(需請購)情形</vt:lpstr>
      <vt:lpstr>請購流程</vt:lpstr>
      <vt:lpstr>粘存單會簽研發處情形</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TKU</cp:lastModifiedBy>
  <cp:revision>140</cp:revision>
  <dcterms:created xsi:type="dcterms:W3CDTF">2012-04-28T17:18:27Z</dcterms:created>
  <dcterms:modified xsi:type="dcterms:W3CDTF">2021-10-25T02:27:52Z</dcterms:modified>
</cp:coreProperties>
</file>